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58" Target="notesSlides/notesSlide1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ithub.com/Navenesvar/Naanmudhalvan_Project_Submission" TargetMode="External" Type="http://schemas.openxmlformats.org/officeDocument/2006/relationships/hyperlink"/><Relationship Id="rId4"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https://github.com/Navenesvar/Naanmudhalvan_Project_Submission" TargetMode="External" Type="http://schemas.openxmlformats.org/officeDocument/2006/relationships/hyperlink"/></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https://github.com/Navenesvar/Naanmudhalvan_Project_Submission/blob/main/README.md"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https://github.com/Navenesvar/Naanmudhalvan_Project_Submission/blob/main/README.md"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https://github.com/Navenesvar/Naanmudhalvan_Project_Submission/blob/main/README.md"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grpSp>
        <p:nvGrpSpPr>
          <p:cNvPr name="Group 15" id="15"/>
          <p:cNvGrpSpPr/>
          <p:nvPr/>
        </p:nvGrpSpPr>
        <p:grpSpPr>
          <a:xfrm rot="0">
            <a:off x="0" y="0"/>
            <a:ext cx="18288000" cy="10287000"/>
            <a:chOff x="0" y="0"/>
            <a:chExt cx="24384000" cy="13716000"/>
          </a:xfrm>
        </p:grpSpPr>
        <p:sp>
          <p:nvSpPr>
            <p:cNvPr name="Freeform 16" id="1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FDDFB"/>
            </a:solidFill>
          </p:spPr>
        </p:sp>
      </p:grpSp>
      <p:sp>
        <p:nvSpPr>
          <p:cNvPr name="Freeform 17" id="17" descr="A white circle in the sky  Description automatically generated"/>
          <p:cNvSpPr/>
          <p:nvPr/>
        </p:nvSpPr>
        <p:spPr>
          <a:xfrm flipH="false" flipV="false" rot="0">
            <a:off x="26126" y="-25400"/>
            <a:ext cx="18261874" cy="10287002"/>
          </a:xfrm>
          <a:custGeom>
            <a:avLst/>
            <a:gdLst/>
            <a:ahLst/>
            <a:cxnLst/>
            <a:rect r="r" b="b" t="t" l="l"/>
            <a:pathLst>
              <a:path h="10287002" w="18261874">
                <a:moveTo>
                  <a:pt x="0" y="0"/>
                </a:moveTo>
                <a:lnTo>
                  <a:pt x="18261874" y="0"/>
                </a:lnTo>
                <a:lnTo>
                  <a:pt x="18261874" y="10287002"/>
                </a:lnTo>
                <a:lnTo>
                  <a:pt x="0" y="10287002"/>
                </a:lnTo>
                <a:lnTo>
                  <a:pt x="0" y="0"/>
                </a:lnTo>
                <a:close/>
              </a:path>
            </a:pathLst>
          </a:custGeom>
          <a:blipFill>
            <a:blip r:embed="rId4"/>
            <a:stretch>
              <a:fillRect l="0" t="-7068" r="-751" b="-12170"/>
            </a:stretch>
          </a:blipFill>
        </p:spPr>
      </p:sp>
      <p:grpSp>
        <p:nvGrpSpPr>
          <p:cNvPr name="Group 18" id="18"/>
          <p:cNvGrpSpPr/>
          <p:nvPr/>
        </p:nvGrpSpPr>
        <p:grpSpPr>
          <a:xfrm rot="0">
            <a:off x="3704748" y="1436394"/>
            <a:ext cx="12653078" cy="7983744"/>
            <a:chOff x="0" y="0"/>
            <a:chExt cx="16870771" cy="10644992"/>
          </a:xfrm>
        </p:grpSpPr>
        <p:sp>
          <p:nvSpPr>
            <p:cNvPr name="Freeform 19" id="19"/>
            <p:cNvSpPr/>
            <p:nvPr/>
          </p:nvSpPr>
          <p:spPr>
            <a:xfrm flipH="false" flipV="false" rot="0">
              <a:off x="33909" y="33909"/>
              <a:ext cx="16802989" cy="10577195"/>
            </a:xfrm>
            <a:custGeom>
              <a:avLst/>
              <a:gdLst/>
              <a:ahLst/>
              <a:cxnLst/>
              <a:rect r="r" b="b" t="t" l="l"/>
              <a:pathLst>
                <a:path h="10577195" w="16802989">
                  <a:moveTo>
                    <a:pt x="0" y="0"/>
                  </a:moveTo>
                  <a:lnTo>
                    <a:pt x="16802989" y="0"/>
                  </a:lnTo>
                  <a:lnTo>
                    <a:pt x="16802989" y="10577195"/>
                  </a:lnTo>
                  <a:lnTo>
                    <a:pt x="0" y="10577195"/>
                  </a:lnTo>
                  <a:close/>
                </a:path>
              </a:pathLst>
            </a:custGeom>
            <a:solidFill>
              <a:srgbClr val="213163"/>
            </a:solidFill>
          </p:spPr>
        </p:sp>
        <p:sp>
          <p:nvSpPr>
            <p:cNvPr name="Freeform 20" id="20"/>
            <p:cNvSpPr/>
            <p:nvPr/>
          </p:nvSpPr>
          <p:spPr>
            <a:xfrm flipH="false" flipV="false" rot="0">
              <a:off x="0" y="0"/>
              <a:ext cx="16870807" cy="10645013"/>
            </a:xfrm>
            <a:custGeom>
              <a:avLst/>
              <a:gdLst/>
              <a:ahLst/>
              <a:cxnLst/>
              <a:rect r="r" b="b" t="t" l="l"/>
              <a:pathLst>
                <a:path h="10645013" w="16870807">
                  <a:moveTo>
                    <a:pt x="33909" y="0"/>
                  </a:moveTo>
                  <a:lnTo>
                    <a:pt x="16836898" y="0"/>
                  </a:lnTo>
                  <a:cubicBezTo>
                    <a:pt x="16855567" y="0"/>
                    <a:pt x="16870807" y="15113"/>
                    <a:pt x="16870807" y="33909"/>
                  </a:cubicBezTo>
                  <a:lnTo>
                    <a:pt x="16870807" y="10611104"/>
                  </a:lnTo>
                  <a:cubicBezTo>
                    <a:pt x="16870807" y="10629773"/>
                    <a:pt x="16855694" y="10645013"/>
                    <a:pt x="16836898" y="10645013"/>
                  </a:cubicBezTo>
                  <a:lnTo>
                    <a:pt x="33909" y="10645013"/>
                  </a:lnTo>
                  <a:cubicBezTo>
                    <a:pt x="15240" y="10645013"/>
                    <a:pt x="0" y="10629900"/>
                    <a:pt x="0" y="10611104"/>
                  </a:cubicBezTo>
                  <a:lnTo>
                    <a:pt x="0" y="33909"/>
                  </a:lnTo>
                  <a:cubicBezTo>
                    <a:pt x="0" y="15113"/>
                    <a:pt x="15113" y="0"/>
                    <a:pt x="33909" y="0"/>
                  </a:cubicBezTo>
                  <a:moveTo>
                    <a:pt x="33909" y="67691"/>
                  </a:moveTo>
                  <a:lnTo>
                    <a:pt x="33909" y="33909"/>
                  </a:lnTo>
                  <a:lnTo>
                    <a:pt x="67691" y="33909"/>
                  </a:lnTo>
                  <a:lnTo>
                    <a:pt x="67691" y="10611104"/>
                  </a:lnTo>
                  <a:lnTo>
                    <a:pt x="33909" y="10611104"/>
                  </a:lnTo>
                  <a:lnTo>
                    <a:pt x="33909" y="10577195"/>
                  </a:lnTo>
                  <a:lnTo>
                    <a:pt x="16836898" y="10577195"/>
                  </a:lnTo>
                  <a:lnTo>
                    <a:pt x="16836898" y="10611104"/>
                  </a:lnTo>
                  <a:lnTo>
                    <a:pt x="16802988" y="10611104"/>
                  </a:lnTo>
                  <a:lnTo>
                    <a:pt x="16802988" y="33909"/>
                  </a:lnTo>
                  <a:lnTo>
                    <a:pt x="16836898" y="33909"/>
                  </a:lnTo>
                  <a:lnTo>
                    <a:pt x="16836898" y="67691"/>
                  </a:lnTo>
                  <a:lnTo>
                    <a:pt x="33909" y="67691"/>
                  </a:lnTo>
                  <a:close/>
                </a:path>
              </a:pathLst>
            </a:custGeom>
            <a:solidFill>
              <a:srgbClr val="213163"/>
            </a:solidFill>
          </p:spPr>
        </p:sp>
      </p:grpSp>
      <p:grpSp>
        <p:nvGrpSpPr>
          <p:cNvPr name="Group 21" id="21"/>
          <p:cNvGrpSpPr/>
          <p:nvPr/>
        </p:nvGrpSpPr>
        <p:grpSpPr>
          <a:xfrm rot="0">
            <a:off x="1930174" y="2098078"/>
            <a:ext cx="14021186" cy="6953610"/>
            <a:chOff x="0" y="0"/>
            <a:chExt cx="18694915" cy="9271480"/>
          </a:xfrm>
        </p:grpSpPr>
        <p:sp>
          <p:nvSpPr>
            <p:cNvPr name="Freeform 22" id="22"/>
            <p:cNvSpPr/>
            <p:nvPr/>
          </p:nvSpPr>
          <p:spPr>
            <a:xfrm flipH="false" flipV="false" rot="0">
              <a:off x="33909" y="33909"/>
              <a:ext cx="18627090" cy="9203690"/>
            </a:xfrm>
            <a:custGeom>
              <a:avLst/>
              <a:gdLst/>
              <a:ahLst/>
              <a:cxnLst/>
              <a:rect r="r" b="b" t="t" l="l"/>
              <a:pathLst>
                <a:path h="9203690" w="18627090">
                  <a:moveTo>
                    <a:pt x="0" y="0"/>
                  </a:moveTo>
                  <a:lnTo>
                    <a:pt x="18627090" y="0"/>
                  </a:lnTo>
                  <a:lnTo>
                    <a:pt x="18627090" y="9203690"/>
                  </a:lnTo>
                  <a:lnTo>
                    <a:pt x="0" y="9203690"/>
                  </a:lnTo>
                  <a:close/>
                </a:path>
              </a:pathLst>
            </a:custGeom>
            <a:solidFill>
              <a:srgbClr val="FFFFFF"/>
            </a:solidFill>
          </p:spPr>
        </p:sp>
        <p:sp>
          <p:nvSpPr>
            <p:cNvPr name="Freeform 23" id="23"/>
            <p:cNvSpPr/>
            <p:nvPr/>
          </p:nvSpPr>
          <p:spPr>
            <a:xfrm flipH="false" flipV="false" rot="0">
              <a:off x="0" y="0"/>
              <a:ext cx="18694908" cy="9271508"/>
            </a:xfrm>
            <a:custGeom>
              <a:avLst/>
              <a:gdLst/>
              <a:ahLst/>
              <a:cxnLst/>
              <a:rect r="r" b="b" t="t" l="l"/>
              <a:pathLst>
                <a:path h="9271508" w="186949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name="Group 24" id="24"/>
          <p:cNvGrpSpPr/>
          <p:nvPr/>
        </p:nvGrpSpPr>
        <p:grpSpPr>
          <a:xfrm rot="0">
            <a:off x="4955716" y="5549484"/>
            <a:ext cx="151928" cy="944630"/>
            <a:chOff x="0" y="0"/>
            <a:chExt cx="202571" cy="1259507"/>
          </a:xfrm>
        </p:grpSpPr>
        <p:sp>
          <p:nvSpPr>
            <p:cNvPr name="Freeform 25" id="25"/>
            <p:cNvSpPr/>
            <p:nvPr/>
          </p:nvSpPr>
          <p:spPr>
            <a:xfrm flipH="false" flipV="false" rot="0">
              <a:off x="33909" y="33909"/>
              <a:ext cx="134747" cy="1191768"/>
            </a:xfrm>
            <a:custGeom>
              <a:avLst/>
              <a:gdLst/>
              <a:ahLst/>
              <a:cxnLst/>
              <a:rect r="r" b="b" t="t" l="l"/>
              <a:pathLst>
                <a:path h="1191768" w="134747">
                  <a:moveTo>
                    <a:pt x="0" y="0"/>
                  </a:moveTo>
                  <a:lnTo>
                    <a:pt x="134747" y="0"/>
                  </a:lnTo>
                  <a:lnTo>
                    <a:pt x="134747" y="1191768"/>
                  </a:lnTo>
                  <a:lnTo>
                    <a:pt x="0" y="1191768"/>
                  </a:lnTo>
                  <a:close/>
                </a:path>
              </a:pathLst>
            </a:custGeom>
            <a:solidFill>
              <a:srgbClr val="FFE600"/>
            </a:solidFill>
          </p:spPr>
        </p:sp>
        <p:sp>
          <p:nvSpPr>
            <p:cNvPr name="Freeform 26" id="26"/>
            <p:cNvSpPr/>
            <p:nvPr/>
          </p:nvSpPr>
          <p:spPr>
            <a:xfrm flipH="false" flipV="false" rot="0">
              <a:off x="0" y="0"/>
              <a:ext cx="202565" cy="1259586"/>
            </a:xfrm>
            <a:custGeom>
              <a:avLst/>
              <a:gdLst/>
              <a:ahLst/>
              <a:cxnLst/>
              <a:rect r="r" b="b" t="t" l="l"/>
              <a:pathLst>
                <a:path h="1259586" w="202565">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name="TextBox 27" id="27"/>
          <p:cNvSpPr txBox="true"/>
          <p:nvPr/>
        </p:nvSpPr>
        <p:spPr>
          <a:xfrm rot="0">
            <a:off x="4150568" y="4456343"/>
            <a:ext cx="9867824"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Bold"/>
              </a:rPr>
              <a:t>NEXT GEN EMPLOYABILITY PROGRAM</a:t>
            </a:r>
          </a:p>
        </p:txBody>
      </p:sp>
      <p:sp>
        <p:nvSpPr>
          <p:cNvPr name="TextBox 28" id="28"/>
          <p:cNvSpPr txBox="true"/>
          <p:nvPr/>
        </p:nvSpPr>
        <p:spPr>
          <a:xfrm rot="0">
            <a:off x="5173684" y="5551461"/>
            <a:ext cx="7856516"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a:rPr>
              <a:t>Creating a future-ready workforce</a:t>
            </a:r>
          </a:p>
        </p:txBody>
      </p:sp>
      <p:sp>
        <p:nvSpPr>
          <p:cNvPr name="TextBox 29" id="29"/>
          <p:cNvSpPr txBox="true"/>
          <p:nvPr/>
        </p:nvSpPr>
        <p:spPr>
          <a:xfrm rot="0">
            <a:off x="3214523" y="7195491"/>
            <a:ext cx="2730990" cy="409575"/>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Team Members</a:t>
            </a:r>
          </a:p>
        </p:txBody>
      </p:sp>
      <p:sp>
        <p:nvSpPr>
          <p:cNvPr name="TextBox 30" id="30"/>
          <p:cNvSpPr txBox="true"/>
          <p:nvPr/>
        </p:nvSpPr>
        <p:spPr>
          <a:xfrm rot="0">
            <a:off x="2575904" y="7931196"/>
            <a:ext cx="4491191" cy="714375"/>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Student Name : NAVENESVAR K</a:t>
            </a:r>
          </a:p>
          <a:p>
            <a:pPr algn="l">
              <a:lnSpc>
                <a:spcPts val="2640"/>
              </a:lnSpc>
            </a:pPr>
            <a:r>
              <a:rPr lang="en-US" sz="2200">
                <a:solidFill>
                  <a:srgbClr val="000000"/>
                </a:solidFill>
                <a:latin typeface="Arial"/>
              </a:rPr>
              <a:t>Student ID       : au311121104040</a:t>
            </a:r>
          </a:p>
        </p:txBody>
      </p:sp>
      <p:sp>
        <p:nvSpPr>
          <p:cNvPr name="AutoShape 31" id="31"/>
          <p:cNvSpPr/>
          <p:nvPr/>
        </p:nvSpPr>
        <p:spPr>
          <a:xfrm>
            <a:off x="2575912" y="7719922"/>
            <a:ext cx="3979576" cy="6350"/>
          </a:xfrm>
          <a:prstGeom prst="line">
            <a:avLst/>
          </a:prstGeom>
          <a:ln cap="rnd" w="28575">
            <a:solidFill>
              <a:srgbClr val="000000"/>
            </a:solidFill>
            <a:prstDash val="lgDash"/>
            <a:headEnd type="none" len="sm" w="sm"/>
            <a:tailEnd type="none" len="sm" w="sm"/>
          </a:ln>
        </p:spPr>
      </p:sp>
      <p:sp>
        <p:nvSpPr>
          <p:cNvPr name="TextBox 32" id="32"/>
          <p:cNvSpPr txBox="true"/>
          <p:nvPr/>
        </p:nvSpPr>
        <p:spPr>
          <a:xfrm rot="0">
            <a:off x="11284379" y="7252661"/>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College Name</a:t>
            </a:r>
          </a:p>
        </p:txBody>
      </p:sp>
      <p:sp>
        <p:nvSpPr>
          <p:cNvPr name="AutoShape 33" id="33"/>
          <p:cNvSpPr/>
          <p:nvPr/>
        </p:nvSpPr>
        <p:spPr>
          <a:xfrm rot="8004">
            <a:off x="11382951" y="7838984"/>
            <a:ext cx="2727021" cy="0"/>
          </a:xfrm>
          <a:prstGeom prst="line">
            <a:avLst/>
          </a:prstGeom>
          <a:ln cap="rnd" w="9525">
            <a:solidFill>
              <a:srgbClr val="000000"/>
            </a:solidFill>
            <a:prstDash val="solid"/>
            <a:headEnd type="none" len="sm" w="sm"/>
            <a:tailEnd type="none" len="sm" w="sm"/>
          </a:ln>
        </p:spPr>
      </p:sp>
      <p:sp>
        <p:nvSpPr>
          <p:cNvPr name="TextBox 34" id="34"/>
          <p:cNvSpPr txBox="true"/>
          <p:nvPr/>
        </p:nvSpPr>
        <p:spPr>
          <a:xfrm rot="0">
            <a:off x="9598409" y="7931196"/>
            <a:ext cx="6077919" cy="714375"/>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LOYOLA-ICAM COLLEGE OF ENGINEERING AND TECHNOLOGY</a:t>
            </a:r>
          </a:p>
        </p:txBody>
      </p:sp>
      <p:sp>
        <p:nvSpPr>
          <p:cNvPr name="Freeform 35" id="35"/>
          <p:cNvSpPr/>
          <p:nvPr/>
        </p:nvSpPr>
        <p:spPr>
          <a:xfrm flipH="false" flipV="false" rot="0">
            <a:off x="3669500" y="2498298"/>
            <a:ext cx="2293484" cy="1332404"/>
          </a:xfrm>
          <a:custGeom>
            <a:avLst/>
            <a:gdLst/>
            <a:ahLst/>
            <a:cxnLst/>
            <a:rect r="r" b="b" t="t" l="l"/>
            <a:pathLst>
              <a:path h="1332404" w="2293484">
                <a:moveTo>
                  <a:pt x="0" y="0"/>
                </a:moveTo>
                <a:lnTo>
                  <a:pt x="2293484" y="0"/>
                </a:lnTo>
                <a:lnTo>
                  <a:pt x="2293484" y="1332404"/>
                </a:lnTo>
                <a:lnTo>
                  <a:pt x="0" y="1332404"/>
                </a:lnTo>
                <a:lnTo>
                  <a:pt x="0" y="0"/>
                </a:lnTo>
                <a:close/>
              </a:path>
            </a:pathLst>
          </a:custGeom>
          <a:blipFill>
            <a:blip r:embed="rId5"/>
            <a:stretch>
              <a:fillRect l="0" t="0" r="0" b="0"/>
            </a:stretch>
          </a:blipFill>
        </p:spPr>
      </p:sp>
      <p:sp>
        <p:nvSpPr>
          <p:cNvPr name="Freeform 36" id="36" descr="A logo with people and map  Description automatically generated"/>
          <p:cNvSpPr/>
          <p:nvPr/>
        </p:nvSpPr>
        <p:spPr>
          <a:xfrm flipH="false" flipV="false" rot="0">
            <a:off x="12922378" y="2423332"/>
            <a:ext cx="1337128" cy="1332404"/>
          </a:xfrm>
          <a:custGeom>
            <a:avLst/>
            <a:gdLst/>
            <a:ahLst/>
            <a:cxnLst/>
            <a:rect r="r" b="b" t="t" l="l"/>
            <a:pathLst>
              <a:path h="1332404" w="1337128">
                <a:moveTo>
                  <a:pt x="0" y="0"/>
                </a:moveTo>
                <a:lnTo>
                  <a:pt x="1337128" y="0"/>
                </a:lnTo>
                <a:lnTo>
                  <a:pt x="1337128" y="1332404"/>
                </a:lnTo>
                <a:lnTo>
                  <a:pt x="0" y="1332404"/>
                </a:lnTo>
                <a:lnTo>
                  <a:pt x="0" y="0"/>
                </a:lnTo>
                <a:close/>
              </a:path>
            </a:pathLst>
          </a:custGeom>
          <a:blipFill>
            <a:blip r:embed="rId6"/>
            <a:stretch>
              <a:fillRect l="0" t="0" r="0" b="0"/>
            </a:stretch>
          </a:blipFill>
        </p:spPr>
      </p:sp>
      <p:sp>
        <p:nvSpPr>
          <p:cNvPr name="Freeform 37" id="37" descr="A close up of a logo  Description automatically generated"/>
          <p:cNvSpPr/>
          <p:nvPr/>
        </p:nvSpPr>
        <p:spPr>
          <a:xfrm flipH="false" flipV="false" rot="0">
            <a:off x="7855334" y="2573262"/>
            <a:ext cx="3174694" cy="1032546"/>
          </a:xfrm>
          <a:custGeom>
            <a:avLst/>
            <a:gdLst/>
            <a:ahLst/>
            <a:cxnLst/>
            <a:rect r="r" b="b" t="t" l="l"/>
            <a:pathLst>
              <a:path h="1032546" w="3174694">
                <a:moveTo>
                  <a:pt x="0" y="0"/>
                </a:moveTo>
                <a:lnTo>
                  <a:pt x="3174694" y="0"/>
                </a:lnTo>
                <a:lnTo>
                  <a:pt x="3174694" y="1032546"/>
                </a:lnTo>
                <a:lnTo>
                  <a:pt x="0" y="1032546"/>
                </a:lnTo>
                <a:lnTo>
                  <a:pt x="0" y="0"/>
                </a:lnTo>
                <a:close/>
              </a:path>
            </a:pathLst>
          </a:custGeom>
          <a:blipFill>
            <a:blip r:embed="rId7"/>
            <a:stretch>
              <a:fillRect l="0" t="0" r="0" b="0"/>
            </a:stretch>
          </a:blipFill>
        </p:spPr>
      </p:sp>
      <p:sp>
        <p:nvSpPr>
          <p:cNvPr name="AutoShape 38" id="38"/>
          <p:cNvSpPr/>
          <p:nvPr/>
        </p:nvSpPr>
        <p:spPr>
          <a:xfrm>
            <a:off x="10279907" y="7699284"/>
            <a:ext cx="3979576" cy="6350"/>
          </a:xfrm>
          <a:prstGeom prst="line">
            <a:avLst/>
          </a:prstGeom>
          <a:ln cap="rnd" w="28575">
            <a:solidFill>
              <a:srgbClr val="000000"/>
            </a:solidFill>
            <a:prstDash val="lgDash"/>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5489194" y="1079375"/>
            <a:ext cx="12344862" cy="9029435"/>
          </a:xfrm>
          <a:custGeom>
            <a:avLst/>
            <a:gdLst/>
            <a:ahLst/>
            <a:cxnLst/>
            <a:rect r="r" b="b" t="t" l="l"/>
            <a:pathLst>
              <a:path h="9029435" w="12344862">
                <a:moveTo>
                  <a:pt x="0" y="0"/>
                </a:moveTo>
                <a:lnTo>
                  <a:pt x="12344861" y="0"/>
                </a:lnTo>
                <a:lnTo>
                  <a:pt x="12344861" y="9029436"/>
                </a:lnTo>
                <a:lnTo>
                  <a:pt x="0" y="9029436"/>
                </a:lnTo>
                <a:lnTo>
                  <a:pt x="0" y="0"/>
                </a:lnTo>
                <a:close/>
              </a:path>
            </a:pathLst>
          </a:custGeom>
          <a:blipFill>
            <a:blip r:embed="rId4"/>
            <a:stretch>
              <a:fillRect l="0" t="-174" r="0" b="-1891"/>
            </a:stretch>
          </a:blipFill>
        </p:spPr>
      </p:sp>
      <p:sp>
        <p:nvSpPr>
          <p:cNvPr name="TextBox 16" id="16"/>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7" id="17"/>
          <p:cNvSpPr txBox="true"/>
          <p:nvPr/>
        </p:nvSpPr>
        <p:spPr>
          <a:xfrm rot="0">
            <a:off x="536366" y="1524846"/>
            <a:ext cx="5689314" cy="552450"/>
          </a:xfrm>
          <a:prstGeom prst="rect">
            <a:avLst/>
          </a:prstGeom>
        </p:spPr>
        <p:txBody>
          <a:bodyPr anchor="t" rtlCol="false" tIns="0" lIns="0" bIns="0" rIns="0">
            <a:spAutoFit/>
          </a:bodyPr>
          <a:lstStyle/>
          <a:p>
            <a:pPr algn="l">
              <a:lnSpc>
                <a:spcPts val="3839"/>
              </a:lnSpc>
            </a:pPr>
            <a:r>
              <a:rPr lang="en-US" sz="3199">
                <a:solidFill>
                  <a:srgbClr val="213163"/>
                </a:solidFill>
                <a:latin typeface="Arial Bold"/>
              </a:rPr>
              <a:t>Modelling &amp; Results</a:t>
            </a:r>
          </a:p>
        </p:txBody>
      </p:sp>
      <p:sp>
        <p:nvSpPr>
          <p:cNvPr name="TextBox 18" id="18"/>
          <p:cNvSpPr txBox="true"/>
          <p:nvPr/>
        </p:nvSpPr>
        <p:spPr>
          <a:xfrm rot="0">
            <a:off x="368729" y="9470020"/>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9" id="19"/>
          <p:cNvSpPr txBox="true"/>
          <p:nvPr/>
        </p:nvSpPr>
        <p:spPr>
          <a:xfrm rot="0">
            <a:off x="536366" y="2586656"/>
            <a:ext cx="5689314" cy="523875"/>
          </a:xfrm>
          <a:prstGeom prst="rect">
            <a:avLst/>
          </a:prstGeom>
        </p:spPr>
        <p:txBody>
          <a:bodyPr anchor="t" rtlCol="false" tIns="0" lIns="0" bIns="0" rIns="0">
            <a:spAutoFit/>
          </a:bodyPr>
          <a:lstStyle/>
          <a:p>
            <a:pPr algn="l">
              <a:lnSpc>
                <a:spcPts val="3600"/>
              </a:lnSpc>
            </a:pPr>
            <a:r>
              <a:rPr lang="en-US" sz="3000">
                <a:solidFill>
                  <a:srgbClr val="841910"/>
                </a:solidFill>
                <a:latin typeface="Arial Bold"/>
              </a:rPr>
              <a:t>USECASE DIAGRAM</a:t>
            </a:r>
          </a:p>
        </p:txBody>
      </p:sp>
      <p:sp>
        <p:nvSpPr>
          <p:cNvPr name="TextBox 20" id="20"/>
          <p:cNvSpPr txBox="true"/>
          <p:nvPr/>
        </p:nvSpPr>
        <p:spPr>
          <a:xfrm rot="0">
            <a:off x="536366" y="3443906"/>
            <a:ext cx="5689314" cy="1371600"/>
          </a:xfrm>
          <a:prstGeom prst="rect">
            <a:avLst/>
          </a:prstGeom>
        </p:spPr>
        <p:txBody>
          <a:bodyPr anchor="t" rtlCol="false" tIns="0" lIns="0" bIns="0" rIns="0">
            <a:spAutoFit/>
          </a:bodyPr>
          <a:lstStyle/>
          <a:p>
            <a:pPr>
              <a:lnSpc>
                <a:spcPts val="3480"/>
              </a:lnSpc>
            </a:pPr>
            <a:r>
              <a:rPr lang="en-US" sz="2900">
                <a:solidFill>
                  <a:srgbClr val="000000"/>
                </a:solidFill>
                <a:latin typeface="Arial Bold"/>
              </a:rPr>
              <a:t>The Use case diagram</a:t>
            </a:r>
          </a:p>
          <a:p>
            <a:pPr>
              <a:lnSpc>
                <a:spcPts val="3480"/>
              </a:lnSpc>
            </a:pPr>
            <a:r>
              <a:rPr lang="en-US" sz="2900">
                <a:solidFill>
                  <a:srgbClr val="000000"/>
                </a:solidFill>
                <a:latin typeface="Arial Bold"/>
              </a:rPr>
              <a:t>for the music web </a:t>
            </a:r>
          </a:p>
          <a:p>
            <a:pPr algn="l">
              <a:lnSpc>
                <a:spcPts val="3480"/>
              </a:lnSpc>
            </a:pPr>
            <a:r>
              <a:rPr lang="en-US" sz="2900">
                <a:solidFill>
                  <a:srgbClr val="000000"/>
                </a:solidFill>
                <a:latin typeface="Arial Bold"/>
              </a:rPr>
              <a:t>application</a:t>
            </a:r>
          </a:p>
        </p:txBody>
      </p:sp>
      <p:sp>
        <p:nvSpPr>
          <p:cNvPr name="TextBox 21" id="21"/>
          <p:cNvSpPr txBox="true"/>
          <p:nvPr/>
        </p:nvSpPr>
        <p:spPr>
          <a:xfrm rot="0">
            <a:off x="1886173" y="9470020"/>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rPr>
              <a:t>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5489194" y="1079375"/>
            <a:ext cx="12344862" cy="9029435"/>
          </a:xfrm>
          <a:custGeom>
            <a:avLst/>
            <a:gdLst/>
            <a:ahLst/>
            <a:cxnLst/>
            <a:rect r="r" b="b" t="t" l="l"/>
            <a:pathLst>
              <a:path h="9029435" w="12344862">
                <a:moveTo>
                  <a:pt x="0" y="0"/>
                </a:moveTo>
                <a:lnTo>
                  <a:pt x="12344861" y="0"/>
                </a:lnTo>
                <a:lnTo>
                  <a:pt x="12344861" y="9029436"/>
                </a:lnTo>
                <a:lnTo>
                  <a:pt x="0" y="9029436"/>
                </a:lnTo>
                <a:lnTo>
                  <a:pt x="0" y="0"/>
                </a:lnTo>
                <a:close/>
              </a:path>
            </a:pathLst>
          </a:custGeom>
          <a:blipFill>
            <a:blip r:embed="rId4"/>
            <a:stretch>
              <a:fillRect l="0" t="-174" r="0" b="-1891"/>
            </a:stretch>
          </a:blipFill>
        </p:spPr>
      </p:sp>
      <p:sp>
        <p:nvSpPr>
          <p:cNvPr name="TextBox 16" id="16"/>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7" id="17"/>
          <p:cNvSpPr txBox="true"/>
          <p:nvPr/>
        </p:nvSpPr>
        <p:spPr>
          <a:xfrm rot="0">
            <a:off x="536366" y="1524846"/>
            <a:ext cx="5689314" cy="552450"/>
          </a:xfrm>
          <a:prstGeom prst="rect">
            <a:avLst/>
          </a:prstGeom>
        </p:spPr>
        <p:txBody>
          <a:bodyPr anchor="t" rtlCol="false" tIns="0" lIns="0" bIns="0" rIns="0">
            <a:spAutoFit/>
          </a:bodyPr>
          <a:lstStyle/>
          <a:p>
            <a:pPr algn="l">
              <a:lnSpc>
                <a:spcPts val="3839"/>
              </a:lnSpc>
            </a:pPr>
            <a:r>
              <a:rPr lang="en-US" sz="3199">
                <a:solidFill>
                  <a:srgbClr val="213163"/>
                </a:solidFill>
                <a:latin typeface="Arial Bold"/>
              </a:rPr>
              <a:t>Modelling &amp; Results</a:t>
            </a:r>
          </a:p>
        </p:txBody>
      </p:sp>
      <p:sp>
        <p:nvSpPr>
          <p:cNvPr name="TextBox 18" id="18"/>
          <p:cNvSpPr txBox="true"/>
          <p:nvPr/>
        </p:nvSpPr>
        <p:spPr>
          <a:xfrm rot="0">
            <a:off x="368729" y="9470020"/>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9" id="19"/>
          <p:cNvSpPr txBox="true"/>
          <p:nvPr/>
        </p:nvSpPr>
        <p:spPr>
          <a:xfrm rot="0">
            <a:off x="536366" y="2586656"/>
            <a:ext cx="5689314" cy="523875"/>
          </a:xfrm>
          <a:prstGeom prst="rect">
            <a:avLst/>
          </a:prstGeom>
        </p:spPr>
        <p:txBody>
          <a:bodyPr anchor="t" rtlCol="false" tIns="0" lIns="0" bIns="0" rIns="0">
            <a:spAutoFit/>
          </a:bodyPr>
          <a:lstStyle/>
          <a:p>
            <a:pPr algn="l">
              <a:lnSpc>
                <a:spcPts val="3600"/>
              </a:lnSpc>
            </a:pPr>
            <a:r>
              <a:rPr lang="en-US" sz="3000">
                <a:solidFill>
                  <a:srgbClr val="841910"/>
                </a:solidFill>
                <a:latin typeface="Arial Bold"/>
              </a:rPr>
              <a:t>USECASE DIAGRAM</a:t>
            </a:r>
          </a:p>
        </p:txBody>
      </p:sp>
      <p:sp>
        <p:nvSpPr>
          <p:cNvPr name="TextBox 20" id="20"/>
          <p:cNvSpPr txBox="true"/>
          <p:nvPr/>
        </p:nvSpPr>
        <p:spPr>
          <a:xfrm rot="0">
            <a:off x="536366" y="3443906"/>
            <a:ext cx="5689314" cy="1371600"/>
          </a:xfrm>
          <a:prstGeom prst="rect">
            <a:avLst/>
          </a:prstGeom>
        </p:spPr>
        <p:txBody>
          <a:bodyPr anchor="t" rtlCol="false" tIns="0" lIns="0" bIns="0" rIns="0">
            <a:spAutoFit/>
          </a:bodyPr>
          <a:lstStyle/>
          <a:p>
            <a:pPr>
              <a:lnSpc>
                <a:spcPts val="3480"/>
              </a:lnSpc>
            </a:pPr>
            <a:r>
              <a:rPr lang="en-US" sz="2900">
                <a:solidFill>
                  <a:srgbClr val="000000"/>
                </a:solidFill>
                <a:latin typeface="Arial Bold"/>
              </a:rPr>
              <a:t>The Use case diagram</a:t>
            </a:r>
          </a:p>
          <a:p>
            <a:pPr>
              <a:lnSpc>
                <a:spcPts val="3480"/>
              </a:lnSpc>
            </a:pPr>
            <a:r>
              <a:rPr lang="en-US" sz="2900">
                <a:solidFill>
                  <a:srgbClr val="000000"/>
                </a:solidFill>
                <a:latin typeface="Arial Bold"/>
              </a:rPr>
              <a:t>for the music web </a:t>
            </a:r>
          </a:p>
          <a:p>
            <a:pPr algn="l">
              <a:lnSpc>
                <a:spcPts val="3480"/>
              </a:lnSpc>
            </a:pPr>
            <a:r>
              <a:rPr lang="en-US" sz="2900">
                <a:solidFill>
                  <a:srgbClr val="000000"/>
                </a:solidFill>
                <a:latin typeface="Arial Bold"/>
              </a:rPr>
              <a:t>application</a:t>
            </a:r>
          </a:p>
        </p:txBody>
      </p:sp>
      <p:sp>
        <p:nvSpPr>
          <p:cNvPr name="TextBox 21" id="21"/>
          <p:cNvSpPr txBox="true"/>
          <p:nvPr/>
        </p:nvSpPr>
        <p:spPr>
          <a:xfrm rot="0">
            <a:off x="1886173" y="9470020"/>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rPr>
              <a:t>Model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457364" y="3952875"/>
            <a:ext cx="15772860" cy="762000"/>
          </a:xfrm>
          <a:prstGeom prst="rect">
            <a:avLst/>
          </a:prstGeom>
        </p:spPr>
        <p:txBody>
          <a:bodyPr anchor="t" rtlCol="false" tIns="0" lIns="0" bIns="0" rIns="0">
            <a:spAutoFit/>
          </a:bodyPr>
          <a:lstStyle/>
          <a:p>
            <a:pPr algn="ctr">
              <a:lnSpc>
                <a:spcPts val="5399"/>
              </a:lnSpc>
            </a:pPr>
            <a:r>
              <a:rPr lang="en-US" sz="4499">
                <a:solidFill>
                  <a:srgbClr val="000000"/>
                </a:solidFill>
                <a:latin typeface="Arial Italics"/>
              </a:rPr>
              <a:t>NO MUSIC NO LIFE</a:t>
            </a:r>
          </a:p>
        </p:txBody>
      </p:sp>
      <p:sp>
        <p:nvSpPr>
          <p:cNvPr name="TextBox 16" id="16"/>
          <p:cNvSpPr txBox="true"/>
          <p:nvPr/>
        </p:nvSpPr>
        <p:spPr>
          <a:xfrm rot="0">
            <a:off x="7060430" y="5200650"/>
            <a:ext cx="10566727" cy="1114425"/>
          </a:xfrm>
          <a:prstGeom prst="rect">
            <a:avLst/>
          </a:prstGeom>
        </p:spPr>
        <p:txBody>
          <a:bodyPr anchor="t" rtlCol="false" tIns="0" lIns="0" bIns="0" rIns="0">
            <a:spAutoFit/>
          </a:bodyPr>
          <a:lstStyle/>
          <a:p>
            <a:pPr algn="ctr">
              <a:lnSpc>
                <a:spcPts val="4199"/>
              </a:lnSpc>
            </a:pPr>
            <a:r>
              <a:rPr lang="en-US" sz="3499">
                <a:solidFill>
                  <a:srgbClr val="841910"/>
                </a:solidFill>
                <a:latin typeface="Arial Bold"/>
              </a:rPr>
              <a:t>Now, let us look at the various functionalities of </a:t>
            </a:r>
            <a:r>
              <a:rPr lang="en-US" sz="3499">
                <a:solidFill>
                  <a:srgbClr val="841910"/>
                </a:solidFill>
                <a:latin typeface="Arial Bold Italics"/>
              </a:rPr>
              <a:t>BeatBox</a:t>
            </a:r>
          </a:p>
        </p:txBody>
      </p:sp>
      <p:sp>
        <p:nvSpPr>
          <p:cNvPr name="TextBox 17" id="17"/>
          <p:cNvSpPr txBox="true"/>
          <p:nvPr/>
        </p:nvSpPr>
        <p:spPr>
          <a:xfrm rot="0">
            <a:off x="7494881" y="6800427"/>
            <a:ext cx="9764419" cy="1114425"/>
          </a:xfrm>
          <a:prstGeom prst="rect">
            <a:avLst/>
          </a:prstGeom>
        </p:spPr>
        <p:txBody>
          <a:bodyPr anchor="t" rtlCol="false" tIns="0" lIns="0" bIns="0" rIns="0">
            <a:spAutoFit/>
          </a:bodyPr>
          <a:lstStyle/>
          <a:p>
            <a:pPr algn="ctr">
              <a:lnSpc>
                <a:spcPts val="4199"/>
              </a:lnSpc>
            </a:pPr>
            <a:r>
              <a:rPr lang="en-US" sz="3499">
                <a:solidFill>
                  <a:srgbClr val="841910"/>
                </a:solidFill>
                <a:latin typeface="Arial Bold"/>
              </a:rPr>
              <a:t>For demostration, I have used Navenesvar_27 as the user account</a:t>
            </a:r>
          </a:p>
        </p:txBody>
      </p:sp>
      <p:sp>
        <p:nvSpPr>
          <p:cNvPr name="TextBox 18" id="18"/>
          <p:cNvSpPr txBox="true"/>
          <p:nvPr/>
        </p:nvSpPr>
        <p:spPr>
          <a:xfrm rot="0">
            <a:off x="1486440" y="8929687"/>
            <a:ext cx="15772860" cy="590550"/>
          </a:xfrm>
          <a:prstGeom prst="rect">
            <a:avLst/>
          </a:prstGeom>
        </p:spPr>
        <p:txBody>
          <a:bodyPr anchor="t" rtlCol="false" tIns="0" lIns="0" bIns="0" rIns="0">
            <a:spAutoFit/>
          </a:bodyPr>
          <a:lstStyle/>
          <a:p>
            <a:pPr algn="ctr">
              <a:lnSpc>
                <a:spcPts val="4199"/>
              </a:lnSpc>
            </a:pPr>
            <a:r>
              <a:rPr lang="en-US" sz="3499">
                <a:solidFill>
                  <a:srgbClr val="841910"/>
                </a:solidFill>
                <a:latin typeface="Arial Bold"/>
              </a:rPr>
              <a:t>Access the project source code and details at : </a:t>
            </a:r>
            <a:r>
              <a:rPr lang="en-US" sz="3499" u="sng">
                <a:solidFill>
                  <a:srgbClr val="213163"/>
                </a:solidFill>
                <a:latin typeface="Arial"/>
                <a:hlinkClick r:id="rId3" tooltip="https://github.com/Navenesvar/Naanmudhalvan_Project_Submission"/>
              </a:rPr>
              <a:t>Github</a:t>
            </a:r>
          </a:p>
        </p:txBody>
      </p:sp>
      <p:sp>
        <p:nvSpPr>
          <p:cNvPr name="TextBox 19" id="19"/>
          <p:cNvSpPr txBox="true"/>
          <p:nvPr/>
        </p:nvSpPr>
        <p:spPr>
          <a:xfrm rot="0">
            <a:off x="4138700" y="2676265"/>
            <a:ext cx="15772860" cy="904875"/>
          </a:xfrm>
          <a:prstGeom prst="rect">
            <a:avLst/>
          </a:prstGeom>
        </p:spPr>
        <p:txBody>
          <a:bodyPr anchor="t" rtlCol="false" tIns="0" lIns="0" bIns="0" rIns="0">
            <a:spAutoFit/>
          </a:bodyPr>
          <a:lstStyle/>
          <a:p>
            <a:pPr algn="ctr">
              <a:lnSpc>
                <a:spcPts val="6359"/>
              </a:lnSpc>
            </a:pPr>
            <a:r>
              <a:rPr lang="en-US" sz="5299">
                <a:solidFill>
                  <a:srgbClr val="000000"/>
                </a:solidFill>
                <a:latin typeface="Arial Bold"/>
              </a:rPr>
              <a:t>BEATBOX</a:t>
            </a:r>
          </a:p>
        </p:txBody>
      </p:sp>
      <p:sp>
        <p:nvSpPr>
          <p:cNvPr name="Freeform 20" id="20"/>
          <p:cNvSpPr/>
          <p:nvPr/>
        </p:nvSpPr>
        <p:spPr>
          <a:xfrm flipH="false" flipV="false" rot="0">
            <a:off x="276400" y="2357745"/>
            <a:ext cx="6844390" cy="5981392"/>
          </a:xfrm>
          <a:custGeom>
            <a:avLst/>
            <a:gdLst/>
            <a:ahLst/>
            <a:cxnLst/>
            <a:rect r="r" b="b" t="t" l="l"/>
            <a:pathLst>
              <a:path h="5981392" w="6844390">
                <a:moveTo>
                  <a:pt x="0" y="0"/>
                </a:moveTo>
                <a:lnTo>
                  <a:pt x="6844390" y="0"/>
                </a:lnTo>
                <a:lnTo>
                  <a:pt x="6844390" y="5981392"/>
                </a:lnTo>
                <a:lnTo>
                  <a:pt x="0" y="5981392"/>
                </a:lnTo>
                <a:lnTo>
                  <a:pt x="0" y="0"/>
                </a:lnTo>
                <a:close/>
              </a:path>
            </a:pathLst>
          </a:custGeom>
          <a:blipFill>
            <a:blip r:embed="rId4"/>
            <a:stretch>
              <a:fillRect l="-29" t="0" r="-29"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626041" y="1766587"/>
            <a:ext cx="14486051" cy="8101313"/>
          </a:xfrm>
          <a:custGeom>
            <a:avLst/>
            <a:gdLst/>
            <a:ahLst/>
            <a:cxnLst/>
            <a:rect r="r" b="b" t="t" l="l"/>
            <a:pathLst>
              <a:path h="8101313" w="14486051">
                <a:moveTo>
                  <a:pt x="0" y="0"/>
                </a:moveTo>
                <a:lnTo>
                  <a:pt x="14486051" y="0"/>
                </a:lnTo>
                <a:lnTo>
                  <a:pt x="14486051" y="8101313"/>
                </a:lnTo>
                <a:lnTo>
                  <a:pt x="0" y="8101313"/>
                </a:lnTo>
                <a:lnTo>
                  <a:pt x="0" y="0"/>
                </a:lnTo>
                <a:close/>
              </a:path>
            </a:pathLst>
          </a:custGeom>
          <a:blipFill>
            <a:blip r:embed="rId3"/>
            <a:stretch>
              <a:fillRect l="0" t="-733" r="-881" b="-733"/>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222450" y="1071262"/>
            <a:ext cx="17481750" cy="695325"/>
          </a:xfrm>
          <a:prstGeom prst="rect">
            <a:avLst/>
          </a:prstGeom>
        </p:spPr>
        <p:txBody>
          <a:bodyPr anchor="t" rtlCol="false" tIns="0" lIns="0" bIns="0" rIns="0">
            <a:spAutoFit/>
          </a:bodyPr>
          <a:lstStyle/>
          <a:p>
            <a:pPr algn="ctr">
              <a:lnSpc>
                <a:spcPts val="4800"/>
              </a:lnSpc>
            </a:pPr>
            <a:r>
              <a:rPr lang="en-US" sz="4000">
                <a:solidFill>
                  <a:srgbClr val="000000"/>
                </a:solidFill>
                <a:latin typeface="Arial Bold"/>
              </a:rPr>
              <a:t>Homepage</a:t>
            </a:r>
          </a:p>
        </p:txBody>
      </p:sp>
      <p:sp>
        <p:nvSpPr>
          <p:cNvPr name="TextBox 17" id="17"/>
          <p:cNvSpPr txBox="true"/>
          <p:nvPr/>
        </p:nvSpPr>
        <p:spPr>
          <a:xfrm rot="0">
            <a:off x="-5891243" y="1071262"/>
            <a:ext cx="17481750" cy="695325"/>
          </a:xfrm>
          <a:prstGeom prst="rect">
            <a:avLst/>
          </a:prstGeom>
        </p:spPr>
        <p:txBody>
          <a:bodyPr anchor="t" rtlCol="false" tIns="0" lIns="0" bIns="0" rIns="0">
            <a:spAutoFit/>
          </a:bodyPr>
          <a:lstStyle/>
          <a:p>
            <a:pPr algn="ctr">
              <a:lnSpc>
                <a:spcPts val="4800"/>
              </a:lnSpc>
            </a:pPr>
            <a:r>
              <a:rPr lang="en-US" sz="4000">
                <a:solidFill>
                  <a:srgbClr val="000000"/>
                </a:solidFill>
                <a:latin typeface="Arial Bold"/>
              </a:rPr>
              <a:t>Results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07663" y="1614145"/>
            <a:ext cx="14743421" cy="8239291"/>
          </a:xfrm>
          <a:custGeom>
            <a:avLst/>
            <a:gdLst/>
            <a:ahLst/>
            <a:cxnLst/>
            <a:rect r="r" b="b" t="t" l="l"/>
            <a:pathLst>
              <a:path h="8239291" w="14743421">
                <a:moveTo>
                  <a:pt x="0" y="0"/>
                </a:moveTo>
                <a:lnTo>
                  <a:pt x="14743420" y="0"/>
                </a:lnTo>
                <a:lnTo>
                  <a:pt x="14743420" y="8239290"/>
                </a:lnTo>
                <a:lnTo>
                  <a:pt x="0" y="8239290"/>
                </a:lnTo>
                <a:lnTo>
                  <a:pt x="0" y="0"/>
                </a:lnTo>
                <a:close/>
              </a:path>
            </a:pathLst>
          </a:custGeom>
          <a:blipFill>
            <a:blip r:embed="rId3"/>
            <a:stretch>
              <a:fillRect l="0" t="-326" r="0" b="-326"/>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222450" y="1071262"/>
            <a:ext cx="17481750" cy="695325"/>
          </a:xfrm>
          <a:prstGeom prst="rect">
            <a:avLst/>
          </a:prstGeom>
        </p:spPr>
        <p:txBody>
          <a:bodyPr anchor="t" rtlCol="false" tIns="0" lIns="0" bIns="0" rIns="0">
            <a:spAutoFit/>
          </a:bodyPr>
          <a:lstStyle/>
          <a:p>
            <a:pPr algn="ctr">
              <a:lnSpc>
                <a:spcPts val="4800"/>
              </a:lnSpc>
            </a:pPr>
            <a:r>
              <a:rPr lang="en-US" sz="4000">
                <a:solidFill>
                  <a:srgbClr val="000000"/>
                </a:solidFill>
                <a:latin typeface="Arial Bold"/>
              </a:rPr>
              <a:t>Homepage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727641" y="1779431"/>
            <a:ext cx="15105735" cy="8327818"/>
          </a:xfrm>
          <a:custGeom>
            <a:avLst/>
            <a:gdLst/>
            <a:ahLst/>
            <a:cxnLst/>
            <a:rect r="r" b="b" t="t" l="l"/>
            <a:pathLst>
              <a:path h="8327818" w="15105735">
                <a:moveTo>
                  <a:pt x="0" y="0"/>
                </a:moveTo>
                <a:lnTo>
                  <a:pt x="15105735" y="0"/>
                </a:lnTo>
                <a:lnTo>
                  <a:pt x="15105735" y="8327818"/>
                </a:lnTo>
                <a:lnTo>
                  <a:pt x="0" y="8327818"/>
                </a:lnTo>
                <a:lnTo>
                  <a:pt x="0" y="0"/>
                </a:lnTo>
                <a:close/>
              </a:path>
            </a:pathLst>
          </a:custGeom>
          <a:blipFill>
            <a:blip r:embed="rId3"/>
            <a:stretch>
              <a:fillRect l="0" t="-377" r="-523" b="-2188"/>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209155"/>
            <a:ext cx="15772860" cy="523875"/>
          </a:xfrm>
          <a:prstGeom prst="rect">
            <a:avLst/>
          </a:prstGeom>
        </p:spPr>
        <p:txBody>
          <a:bodyPr anchor="t" rtlCol="false" tIns="0" lIns="0" bIns="0" rIns="0">
            <a:spAutoFit/>
          </a:bodyPr>
          <a:lstStyle/>
          <a:p>
            <a:pPr algn="ctr">
              <a:lnSpc>
                <a:spcPts val="3600"/>
              </a:lnSpc>
            </a:pPr>
            <a:r>
              <a:rPr lang="en-US" sz="3000">
                <a:solidFill>
                  <a:srgbClr val="000000"/>
                </a:solidFill>
                <a:latin typeface="Arial Bold"/>
              </a:rPr>
              <a:t>All Songs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85770" y="1713980"/>
            <a:ext cx="15116460" cy="8503009"/>
          </a:xfrm>
          <a:custGeom>
            <a:avLst/>
            <a:gdLst/>
            <a:ahLst/>
            <a:cxnLst/>
            <a:rect r="r" b="b" t="t" l="l"/>
            <a:pathLst>
              <a:path h="8503009" w="15116460">
                <a:moveTo>
                  <a:pt x="0" y="0"/>
                </a:moveTo>
                <a:lnTo>
                  <a:pt x="15116460" y="0"/>
                </a:lnTo>
                <a:lnTo>
                  <a:pt x="15116460" y="8503009"/>
                </a:lnTo>
                <a:lnTo>
                  <a:pt x="0" y="8503009"/>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60516" y="123773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Sign Up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21135" y="1445929"/>
            <a:ext cx="15245729" cy="8575723"/>
          </a:xfrm>
          <a:custGeom>
            <a:avLst/>
            <a:gdLst/>
            <a:ahLst/>
            <a:cxnLst/>
            <a:rect r="r" b="b" t="t" l="l"/>
            <a:pathLst>
              <a:path h="8575723" w="15245729">
                <a:moveTo>
                  <a:pt x="0" y="0"/>
                </a:moveTo>
                <a:lnTo>
                  <a:pt x="15245730" y="0"/>
                </a:lnTo>
                <a:lnTo>
                  <a:pt x="15245730" y="8575722"/>
                </a:lnTo>
                <a:lnTo>
                  <a:pt x="0" y="8575722"/>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Welcome Page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818302" y="3295511"/>
            <a:ext cx="8081068" cy="5764495"/>
          </a:xfrm>
          <a:custGeom>
            <a:avLst/>
            <a:gdLst/>
            <a:ahLst/>
            <a:cxnLst/>
            <a:rect r="r" b="b" t="t" l="l"/>
            <a:pathLst>
              <a:path h="5764495" w="8081068">
                <a:moveTo>
                  <a:pt x="0" y="0"/>
                </a:moveTo>
                <a:lnTo>
                  <a:pt x="8081068" y="0"/>
                </a:lnTo>
                <a:lnTo>
                  <a:pt x="8081068" y="5764496"/>
                </a:lnTo>
                <a:lnTo>
                  <a:pt x="0" y="5764496"/>
                </a:lnTo>
                <a:lnTo>
                  <a:pt x="0" y="0"/>
                </a:lnTo>
                <a:close/>
              </a:path>
            </a:pathLst>
          </a:custGeom>
          <a:blipFill>
            <a:blip r:embed="rId3"/>
            <a:stretch>
              <a:fillRect l="0" t="0" r="0" b="0"/>
            </a:stretch>
          </a:blipFill>
        </p:spPr>
      </p:sp>
      <p:sp>
        <p:nvSpPr>
          <p:cNvPr name="Freeform 15" id="15"/>
          <p:cNvSpPr/>
          <p:nvPr/>
        </p:nvSpPr>
        <p:spPr>
          <a:xfrm flipH="false" flipV="false" rot="0">
            <a:off x="9607961" y="3295511"/>
            <a:ext cx="7651339" cy="5764495"/>
          </a:xfrm>
          <a:custGeom>
            <a:avLst/>
            <a:gdLst/>
            <a:ahLst/>
            <a:cxnLst/>
            <a:rect r="r" b="b" t="t" l="l"/>
            <a:pathLst>
              <a:path h="5764495" w="7651339">
                <a:moveTo>
                  <a:pt x="0" y="0"/>
                </a:moveTo>
                <a:lnTo>
                  <a:pt x="7651339" y="0"/>
                </a:lnTo>
                <a:lnTo>
                  <a:pt x="7651339" y="5764496"/>
                </a:lnTo>
                <a:lnTo>
                  <a:pt x="0" y="5764496"/>
                </a:lnTo>
                <a:lnTo>
                  <a:pt x="0" y="0"/>
                </a:lnTo>
                <a:close/>
              </a:path>
            </a:pathLst>
          </a:custGeom>
          <a:blipFill>
            <a:blip r:embed="rId4"/>
            <a:stretch>
              <a:fillRect l="-1830" t="0" r="-1830" b="-3193"/>
            </a:stretch>
          </a:blipFill>
        </p:spPr>
      </p:sp>
      <p:sp>
        <p:nvSpPr>
          <p:cNvPr name="TextBox 16" id="16"/>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7" id="17"/>
          <p:cNvSpPr txBox="true"/>
          <p:nvPr/>
        </p:nvSpPr>
        <p:spPr>
          <a:xfrm rot="0">
            <a:off x="-3249829" y="2297432"/>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 of Features</a:t>
            </a:r>
          </a:p>
        </p:txBody>
      </p:sp>
      <p:sp>
        <p:nvSpPr>
          <p:cNvPr name="TextBox 18" id="18"/>
          <p:cNvSpPr txBox="true"/>
          <p:nvPr/>
        </p:nvSpPr>
        <p:spPr>
          <a:xfrm rot="0">
            <a:off x="5236524" y="2297432"/>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Search Functionality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172389" y="1504430"/>
            <a:ext cx="15283990" cy="8597244"/>
          </a:xfrm>
          <a:custGeom>
            <a:avLst/>
            <a:gdLst/>
            <a:ahLst/>
            <a:cxnLst/>
            <a:rect r="r" b="b" t="t" l="l"/>
            <a:pathLst>
              <a:path h="8597244" w="15283990">
                <a:moveTo>
                  <a:pt x="0" y="0"/>
                </a:moveTo>
                <a:lnTo>
                  <a:pt x="15283989" y="0"/>
                </a:lnTo>
                <a:lnTo>
                  <a:pt x="15283989" y="8597244"/>
                </a:lnTo>
                <a:lnTo>
                  <a:pt x="0" y="8597244"/>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53983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Search Results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Freeform 15" id="15" descr="A blue and white rectangle with a white bord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16" id="16"/>
          <p:cNvSpPr txBox="true"/>
          <p:nvPr/>
        </p:nvSpPr>
        <p:spPr>
          <a:xfrm rot="0">
            <a:off x="4845524" y="1568655"/>
            <a:ext cx="8566472" cy="973455"/>
          </a:xfrm>
          <a:prstGeom prst="rect">
            <a:avLst/>
          </a:prstGeom>
        </p:spPr>
        <p:txBody>
          <a:bodyPr anchor="t" rtlCol="false" tIns="0" lIns="0" bIns="0" rIns="0">
            <a:spAutoFit/>
          </a:bodyPr>
          <a:lstStyle/>
          <a:p>
            <a:pPr algn="ctr">
              <a:lnSpc>
                <a:spcPts val="7860"/>
              </a:lnSpc>
            </a:pPr>
            <a:r>
              <a:rPr lang="en-US" sz="4000">
                <a:solidFill>
                  <a:srgbClr val="213164"/>
                </a:solidFill>
                <a:latin typeface="Arial Bold"/>
              </a:rPr>
              <a:t>CAPSTONE PROJECT SHOWCASE</a:t>
            </a:r>
          </a:p>
        </p:txBody>
      </p:sp>
      <p:grpSp>
        <p:nvGrpSpPr>
          <p:cNvPr name="Group 17" id="17"/>
          <p:cNvGrpSpPr/>
          <p:nvPr/>
        </p:nvGrpSpPr>
        <p:grpSpPr>
          <a:xfrm rot="0">
            <a:off x="1887220" y="6050280"/>
            <a:ext cx="14505940" cy="1112052"/>
            <a:chOff x="0" y="0"/>
            <a:chExt cx="19341253" cy="1482736"/>
          </a:xfrm>
        </p:grpSpPr>
        <p:sp>
          <p:nvSpPr>
            <p:cNvPr name="Freeform 18" id="18"/>
            <p:cNvSpPr/>
            <p:nvPr/>
          </p:nvSpPr>
          <p:spPr>
            <a:xfrm flipH="false" flipV="false" rot="0">
              <a:off x="33909" y="33909"/>
              <a:ext cx="19273520" cy="1414907"/>
            </a:xfrm>
            <a:custGeom>
              <a:avLst/>
              <a:gdLst/>
              <a:ahLst/>
              <a:cxnLst/>
              <a:rect r="r" b="b" t="t" l="l"/>
              <a:pathLst>
                <a:path h="1414907" w="19273520">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name="Freeform 19" id="19"/>
            <p:cNvSpPr/>
            <p:nvPr/>
          </p:nvSpPr>
          <p:spPr>
            <a:xfrm flipH="false" flipV="false" rot="0">
              <a:off x="0" y="0"/>
              <a:ext cx="19341339" cy="1482725"/>
            </a:xfrm>
            <a:custGeom>
              <a:avLst/>
              <a:gdLst/>
              <a:ahLst/>
              <a:cxnLst/>
              <a:rect r="r" b="b" t="t" l="l"/>
              <a:pathLst>
                <a:path h="1482725" w="19341339">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841810"/>
            </a:solidFill>
          </p:spPr>
        </p:sp>
      </p:grpSp>
      <p:sp>
        <p:nvSpPr>
          <p:cNvPr name="TextBox 20" id="20"/>
          <p:cNvSpPr txBox="true"/>
          <p:nvPr/>
        </p:nvSpPr>
        <p:spPr>
          <a:xfrm rot="0">
            <a:off x="3008154" y="6303252"/>
            <a:ext cx="12271692" cy="554280"/>
          </a:xfrm>
          <a:prstGeom prst="rect">
            <a:avLst/>
          </a:prstGeom>
        </p:spPr>
        <p:txBody>
          <a:bodyPr anchor="t" rtlCol="false" tIns="0" lIns="0" bIns="0" rIns="0">
            <a:spAutoFit/>
          </a:bodyPr>
          <a:lstStyle/>
          <a:p>
            <a:pPr algn="ctr">
              <a:lnSpc>
                <a:spcPts val="3992"/>
              </a:lnSpc>
            </a:pPr>
            <a:r>
              <a:rPr lang="en-US" sz="3200">
                <a:solidFill>
                  <a:srgbClr val="000000"/>
                </a:solidFill>
                <a:latin typeface="Arial Bold"/>
              </a:rPr>
              <a:t>MUSIC WEB APPLICATION USING DJANGO FRAMEWORK </a:t>
            </a:r>
          </a:p>
        </p:txBody>
      </p:sp>
      <p:sp>
        <p:nvSpPr>
          <p:cNvPr name="TextBox 21" id="21"/>
          <p:cNvSpPr txBox="true"/>
          <p:nvPr/>
        </p:nvSpPr>
        <p:spPr>
          <a:xfrm rot="0">
            <a:off x="7744460" y="5332944"/>
            <a:ext cx="2799080" cy="554280"/>
          </a:xfrm>
          <a:prstGeom prst="rect">
            <a:avLst/>
          </a:prstGeom>
        </p:spPr>
        <p:txBody>
          <a:bodyPr anchor="t" rtlCol="false" tIns="0" lIns="0" bIns="0" rIns="0">
            <a:spAutoFit/>
          </a:bodyPr>
          <a:lstStyle/>
          <a:p>
            <a:pPr algn="ctr">
              <a:lnSpc>
                <a:spcPts val="3992"/>
              </a:lnSpc>
            </a:pPr>
            <a:r>
              <a:rPr lang="en-US" sz="3200">
                <a:solidFill>
                  <a:srgbClr val="FFFFFF"/>
                </a:solidFill>
                <a:latin typeface="Arial Bold"/>
              </a:rPr>
              <a:t>Project Title</a:t>
            </a:r>
          </a:p>
        </p:txBody>
      </p:sp>
      <p:sp>
        <p:nvSpPr>
          <p:cNvPr name="TextBox 22" id="22"/>
          <p:cNvSpPr txBox="true"/>
          <p:nvPr/>
        </p:nvSpPr>
        <p:spPr>
          <a:xfrm rot="0">
            <a:off x="2553626" y="7983746"/>
            <a:ext cx="13180750" cy="1100840"/>
          </a:xfrm>
          <a:prstGeom prst="rect">
            <a:avLst/>
          </a:prstGeom>
        </p:spPr>
        <p:txBody>
          <a:bodyPr anchor="t" rtlCol="false" tIns="0" lIns="0" bIns="0" rIns="0">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258274" y="1504430"/>
            <a:ext cx="15243000" cy="8574188"/>
          </a:xfrm>
          <a:custGeom>
            <a:avLst/>
            <a:gdLst/>
            <a:ahLst/>
            <a:cxnLst/>
            <a:rect r="r" b="b" t="t" l="l"/>
            <a:pathLst>
              <a:path h="8574188" w="15243000">
                <a:moveTo>
                  <a:pt x="0" y="0"/>
                </a:moveTo>
                <a:lnTo>
                  <a:pt x="15243000" y="0"/>
                </a:lnTo>
                <a:lnTo>
                  <a:pt x="15243000" y="8574188"/>
                </a:lnTo>
                <a:lnTo>
                  <a:pt x="0" y="8574188"/>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53983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Song Post Page : Details of each song will be displayed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292130" y="1504430"/>
            <a:ext cx="14843911" cy="8349700"/>
          </a:xfrm>
          <a:custGeom>
            <a:avLst/>
            <a:gdLst/>
            <a:ahLst/>
            <a:cxnLst/>
            <a:rect r="r" b="b" t="t" l="l"/>
            <a:pathLst>
              <a:path h="8349700" w="14843911">
                <a:moveTo>
                  <a:pt x="0" y="0"/>
                </a:moveTo>
                <a:lnTo>
                  <a:pt x="14843911" y="0"/>
                </a:lnTo>
                <a:lnTo>
                  <a:pt x="14843911" y="8349700"/>
                </a:lnTo>
                <a:lnTo>
                  <a:pt x="0" y="8349700"/>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53983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Add to listen later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474913" y="1599680"/>
            <a:ext cx="14903491" cy="8383214"/>
          </a:xfrm>
          <a:custGeom>
            <a:avLst/>
            <a:gdLst/>
            <a:ahLst/>
            <a:cxnLst/>
            <a:rect r="r" b="b" t="t" l="l"/>
            <a:pathLst>
              <a:path h="8383214" w="14903491">
                <a:moveTo>
                  <a:pt x="0" y="0"/>
                </a:moveTo>
                <a:lnTo>
                  <a:pt x="14903491" y="0"/>
                </a:lnTo>
                <a:lnTo>
                  <a:pt x="14903491" y="8383214"/>
                </a:lnTo>
                <a:lnTo>
                  <a:pt x="0" y="8383214"/>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Listen Later in the Homepage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14882" y="1504430"/>
            <a:ext cx="15258236" cy="8582758"/>
          </a:xfrm>
          <a:custGeom>
            <a:avLst/>
            <a:gdLst/>
            <a:ahLst/>
            <a:cxnLst/>
            <a:rect r="r" b="b" t="t" l="l"/>
            <a:pathLst>
              <a:path h="8582758" w="15258236">
                <a:moveTo>
                  <a:pt x="0" y="0"/>
                </a:moveTo>
                <a:lnTo>
                  <a:pt x="15258236" y="0"/>
                </a:lnTo>
                <a:lnTo>
                  <a:pt x="15258236" y="8582758"/>
                </a:lnTo>
                <a:lnTo>
                  <a:pt x="0" y="8582758"/>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Listen Later Page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375542" y="1504430"/>
            <a:ext cx="15410258" cy="8668270"/>
          </a:xfrm>
          <a:custGeom>
            <a:avLst/>
            <a:gdLst/>
            <a:ahLst/>
            <a:cxnLst/>
            <a:rect r="r" b="b" t="t" l="l"/>
            <a:pathLst>
              <a:path h="8668270" w="15410258">
                <a:moveTo>
                  <a:pt x="0" y="0"/>
                </a:moveTo>
                <a:lnTo>
                  <a:pt x="15410258" y="0"/>
                </a:lnTo>
                <a:lnTo>
                  <a:pt x="15410258" y="8668270"/>
                </a:lnTo>
                <a:lnTo>
                  <a:pt x="0" y="8668270"/>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Uploading music Page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201236" y="1478027"/>
            <a:ext cx="15263935" cy="8585963"/>
          </a:xfrm>
          <a:custGeom>
            <a:avLst/>
            <a:gdLst/>
            <a:ahLst/>
            <a:cxnLst/>
            <a:rect r="r" b="b" t="t" l="l"/>
            <a:pathLst>
              <a:path h="8585963" w="15263935">
                <a:moveTo>
                  <a:pt x="0" y="0"/>
                </a:moveTo>
                <a:lnTo>
                  <a:pt x="15263935" y="0"/>
                </a:lnTo>
                <a:lnTo>
                  <a:pt x="15263935" y="8585963"/>
                </a:lnTo>
                <a:lnTo>
                  <a:pt x="0" y="8585963"/>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My Channel Page after Uploading music</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365645" y="1498863"/>
            <a:ext cx="15420155" cy="8673837"/>
          </a:xfrm>
          <a:custGeom>
            <a:avLst/>
            <a:gdLst/>
            <a:ahLst/>
            <a:cxnLst/>
            <a:rect r="r" b="b" t="t" l="l"/>
            <a:pathLst>
              <a:path h="8673837" w="15420155">
                <a:moveTo>
                  <a:pt x="0" y="0"/>
                </a:moveTo>
                <a:lnTo>
                  <a:pt x="15420155" y="0"/>
                </a:lnTo>
                <a:lnTo>
                  <a:pt x="15420155" y="8673837"/>
                </a:lnTo>
                <a:lnTo>
                  <a:pt x="0" y="8673837"/>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Listen History Page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447852" y="1504430"/>
            <a:ext cx="15392296" cy="8658166"/>
          </a:xfrm>
          <a:custGeom>
            <a:avLst/>
            <a:gdLst/>
            <a:ahLst/>
            <a:cxnLst/>
            <a:rect r="r" b="b" t="t" l="l"/>
            <a:pathLst>
              <a:path h="8658166" w="15392296">
                <a:moveTo>
                  <a:pt x="0" y="0"/>
                </a:moveTo>
                <a:lnTo>
                  <a:pt x="15392296" y="0"/>
                </a:lnTo>
                <a:lnTo>
                  <a:pt x="15392296" y="8658166"/>
                </a:lnTo>
                <a:lnTo>
                  <a:pt x="0" y="8658166"/>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Logout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41652" y="1537768"/>
            <a:ext cx="15291724" cy="8601595"/>
          </a:xfrm>
          <a:custGeom>
            <a:avLst/>
            <a:gdLst/>
            <a:ahLst/>
            <a:cxnLst/>
            <a:rect r="r" b="b" t="t" l="l"/>
            <a:pathLst>
              <a:path h="8601595" w="15291724">
                <a:moveTo>
                  <a:pt x="0" y="0"/>
                </a:moveTo>
                <a:lnTo>
                  <a:pt x="15291724" y="0"/>
                </a:lnTo>
                <a:lnTo>
                  <a:pt x="15291724" y="8601595"/>
                </a:lnTo>
                <a:lnTo>
                  <a:pt x="0" y="8601595"/>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Login after Logout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355108" y="1571105"/>
            <a:ext cx="15088524" cy="8487295"/>
          </a:xfrm>
          <a:custGeom>
            <a:avLst/>
            <a:gdLst/>
            <a:ahLst/>
            <a:cxnLst/>
            <a:rect r="r" b="b" t="t" l="l"/>
            <a:pathLst>
              <a:path h="8487295" w="15088524">
                <a:moveTo>
                  <a:pt x="0" y="0"/>
                </a:moveTo>
                <a:lnTo>
                  <a:pt x="15088524" y="0"/>
                </a:lnTo>
                <a:lnTo>
                  <a:pt x="15088524" y="8487295"/>
                </a:lnTo>
                <a:lnTo>
                  <a:pt x="0" y="8487295"/>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Login successful: Welcome Page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12756454" y="6223707"/>
            <a:ext cx="4076922" cy="3560762"/>
          </a:xfrm>
          <a:custGeom>
            <a:avLst/>
            <a:gdLst/>
            <a:ahLst/>
            <a:cxnLst/>
            <a:rect r="r" b="b" t="t" l="l"/>
            <a:pathLst>
              <a:path h="3560762" w="4076922">
                <a:moveTo>
                  <a:pt x="0" y="0"/>
                </a:moveTo>
                <a:lnTo>
                  <a:pt x="4076922" y="0"/>
                </a:lnTo>
                <a:lnTo>
                  <a:pt x="4076922" y="3560762"/>
                </a:lnTo>
                <a:lnTo>
                  <a:pt x="0" y="3560762"/>
                </a:lnTo>
                <a:lnTo>
                  <a:pt x="0" y="0"/>
                </a:lnTo>
                <a:close/>
              </a:path>
            </a:pathLst>
          </a:custGeom>
          <a:blipFill>
            <a:blip r:embed="rId4"/>
            <a:stretch>
              <a:fillRect l="0" t="0" r="0" b="0"/>
            </a:stretch>
          </a:blipFill>
        </p:spPr>
      </p:sp>
      <p:sp>
        <p:nvSpPr>
          <p:cNvPr name="TextBox 16" id="16"/>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7" id="17"/>
          <p:cNvSpPr txBox="true"/>
          <p:nvPr/>
        </p:nvSpPr>
        <p:spPr>
          <a:xfrm rot="0">
            <a:off x="984472" y="1611025"/>
            <a:ext cx="5689314" cy="590550"/>
          </a:xfrm>
          <a:prstGeom prst="rect">
            <a:avLst/>
          </a:prstGeom>
        </p:spPr>
        <p:txBody>
          <a:bodyPr anchor="t" rtlCol="false" tIns="0" lIns="0" bIns="0" rIns="0">
            <a:spAutoFit/>
          </a:bodyPr>
          <a:lstStyle/>
          <a:p>
            <a:pPr algn="l">
              <a:lnSpc>
                <a:spcPts val="4199"/>
              </a:lnSpc>
            </a:pPr>
            <a:r>
              <a:rPr lang="en-US" sz="3499">
                <a:solidFill>
                  <a:srgbClr val="213163"/>
                </a:solidFill>
                <a:latin typeface="Arial Bold"/>
              </a:rPr>
              <a:t>Abstract</a:t>
            </a:r>
          </a:p>
        </p:txBody>
      </p:sp>
      <p:sp>
        <p:nvSpPr>
          <p:cNvPr name="TextBox 18" id="18"/>
          <p:cNvSpPr txBox="true"/>
          <p:nvPr/>
        </p:nvSpPr>
        <p:spPr>
          <a:xfrm rot="0">
            <a:off x="1028700" y="9318483"/>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 </a:t>
            </a:r>
          </a:p>
        </p:txBody>
      </p:sp>
      <p:sp>
        <p:nvSpPr>
          <p:cNvPr name="TextBox 19" id="19"/>
          <p:cNvSpPr txBox="true"/>
          <p:nvPr/>
        </p:nvSpPr>
        <p:spPr>
          <a:xfrm rot="0">
            <a:off x="1028700" y="2525425"/>
            <a:ext cx="15031186" cy="3789222"/>
          </a:xfrm>
          <a:prstGeom prst="rect">
            <a:avLst/>
          </a:prstGeom>
        </p:spPr>
        <p:txBody>
          <a:bodyPr anchor="t" rtlCol="false" tIns="0" lIns="0" bIns="0" rIns="0">
            <a:spAutoFit/>
          </a:bodyPr>
          <a:lstStyle/>
          <a:p>
            <a:pPr>
              <a:lnSpc>
                <a:spcPts val="3673"/>
              </a:lnSpc>
            </a:pPr>
            <a:r>
              <a:rPr lang="en-US" sz="3061">
                <a:solidFill>
                  <a:srgbClr val="841910"/>
                </a:solidFill>
                <a:latin typeface="Arial"/>
              </a:rPr>
              <a:t>This project focuses on developing a music web application using the Django framework. </a:t>
            </a:r>
          </a:p>
          <a:p>
            <a:pPr>
              <a:lnSpc>
                <a:spcPts val="3673"/>
              </a:lnSpc>
            </a:pPr>
          </a:p>
          <a:p>
            <a:pPr>
              <a:lnSpc>
                <a:spcPts val="3673"/>
              </a:lnSpc>
            </a:pPr>
            <a:r>
              <a:rPr lang="en-US" sz="3061">
                <a:solidFill>
                  <a:srgbClr val="841910"/>
                </a:solidFill>
                <a:latin typeface="Arial"/>
              </a:rPr>
              <a:t>The objective is to provide music enthusiasts with a versatile platform for exploring, streaming, and organizing their favorite tracks. </a:t>
            </a:r>
          </a:p>
          <a:p>
            <a:pPr>
              <a:lnSpc>
                <a:spcPts val="3673"/>
              </a:lnSpc>
            </a:pPr>
          </a:p>
          <a:p>
            <a:pPr algn="l">
              <a:lnSpc>
                <a:spcPts val="3673"/>
              </a:lnSpc>
            </a:pPr>
            <a:r>
              <a:rPr lang="en-US" sz="3061">
                <a:solidFill>
                  <a:srgbClr val="841910"/>
                </a:solidFill>
                <a:latin typeface="Arial"/>
              </a:rPr>
              <a:t>By leveraging the robust features of Django, the project aims to create an intuitive and immersive user experience that redefines online music interaction.</a:t>
            </a:r>
          </a:p>
        </p:txBody>
      </p:sp>
      <p:sp>
        <p:nvSpPr>
          <p:cNvPr name="TextBox 20" id="20"/>
          <p:cNvSpPr txBox="true"/>
          <p:nvPr/>
        </p:nvSpPr>
        <p:spPr>
          <a:xfrm rot="0">
            <a:off x="2597643" y="9318483"/>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5" tooltip="https://github.com/Navenesvar/Naanmudhalvan_Project_Submission"/>
              </a:rPr>
              <a:t>Project</a:t>
            </a:r>
          </a:p>
        </p:txBody>
      </p:sp>
      <p:sp>
        <p:nvSpPr>
          <p:cNvPr name="TextBox 21" id="21"/>
          <p:cNvSpPr txBox="true"/>
          <p:nvPr/>
        </p:nvSpPr>
        <p:spPr>
          <a:xfrm rot="0">
            <a:off x="7689367" y="7675475"/>
            <a:ext cx="5689314" cy="590550"/>
          </a:xfrm>
          <a:prstGeom prst="rect">
            <a:avLst/>
          </a:prstGeom>
        </p:spPr>
        <p:txBody>
          <a:bodyPr anchor="t" rtlCol="false" tIns="0" lIns="0" bIns="0" rIns="0">
            <a:spAutoFit/>
          </a:bodyPr>
          <a:lstStyle/>
          <a:p>
            <a:pPr algn="l">
              <a:lnSpc>
                <a:spcPts val="4199"/>
              </a:lnSpc>
            </a:pPr>
            <a:r>
              <a:rPr lang="en-US" sz="3499">
                <a:solidFill>
                  <a:srgbClr val="000000"/>
                </a:solidFill>
                <a:latin typeface="Arial Bold"/>
              </a:rPr>
              <a:t>Application Logo -----&gt;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30106" y="1372657"/>
            <a:ext cx="16843714" cy="116264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Future Enhancements</a:t>
            </a:r>
            <a:r>
              <a:rPr lang="en-US" sz="3200">
                <a:solidFill>
                  <a:srgbClr val="374151"/>
                </a:solidFill>
                <a:latin typeface="Arial Bold"/>
              </a:rPr>
              <a:t>:</a:t>
            </a:r>
          </a:p>
          <a:p>
            <a:pPr algn="l">
              <a:lnSpc>
                <a:spcPts val="3840"/>
              </a:lnSpc>
            </a:pPr>
          </a:p>
        </p:txBody>
      </p:sp>
      <p:sp>
        <p:nvSpPr>
          <p:cNvPr name="TextBox 16" id="16"/>
          <p:cNvSpPr txBox="true"/>
          <p:nvPr/>
        </p:nvSpPr>
        <p:spPr>
          <a:xfrm rot="0">
            <a:off x="722143" y="2184249"/>
            <a:ext cx="16843714" cy="180975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Lyrics and Annotations: </a:t>
            </a:r>
            <a:r>
              <a:rPr lang="en-US" sz="2900">
                <a:solidFill>
                  <a:srgbClr val="841910"/>
                </a:solidFill>
                <a:latin typeface="Arial Bold"/>
              </a:rPr>
              <a:t>Display lyrics for songs in the application and allow users to contribute annotations, interpretations, and translations. This feature enhances the listening experience and fosters community engagement among users.</a:t>
            </a:r>
          </a:p>
          <a:p>
            <a:pPr algn="l">
              <a:lnSpc>
                <a:spcPts val="3480"/>
              </a:lnSpc>
            </a:pPr>
          </a:p>
        </p:txBody>
      </p:sp>
      <p:sp>
        <p:nvSpPr>
          <p:cNvPr name="TextBox 17" id="17"/>
          <p:cNvSpPr txBox="true"/>
          <p:nvPr/>
        </p:nvSpPr>
        <p:spPr>
          <a:xfrm rot="0">
            <a:off x="722143" y="3936849"/>
            <a:ext cx="16843714" cy="180975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Keyword Filters:</a:t>
            </a:r>
            <a:r>
              <a:rPr lang="en-US" sz="2900">
                <a:solidFill>
                  <a:srgbClr val="841910"/>
                </a:solidFill>
                <a:latin typeface="Arial Bold"/>
              </a:rPr>
              <a:t> Allow users to enter keywords or phrases in the search bar to filter search results based on specific criteria. For example, users could enter keywords such as "rock," "pop," "artist name," "album title," or "genre" to narrow down search results to relevant content.</a:t>
            </a:r>
          </a:p>
        </p:txBody>
      </p:sp>
      <p:sp>
        <p:nvSpPr>
          <p:cNvPr name="TextBox 18" id="18"/>
          <p:cNvSpPr txBox="true"/>
          <p:nvPr/>
        </p:nvSpPr>
        <p:spPr>
          <a:xfrm rot="0">
            <a:off x="722143" y="6108549"/>
            <a:ext cx="16843714" cy="137160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User Engagement: </a:t>
            </a:r>
            <a:r>
              <a:rPr lang="en-US" sz="2900">
                <a:solidFill>
                  <a:srgbClr val="841910"/>
                </a:solidFill>
                <a:latin typeface="Arial Bold"/>
              </a:rPr>
              <a:t> Incorporate interactive features including likes, comments, shares, views, and play counts to enhance user engagement. Users can express appreciation and share content,</a:t>
            </a:r>
          </a:p>
        </p:txBody>
      </p:sp>
      <p:sp>
        <p:nvSpPr>
          <p:cNvPr name="TextBox 19" id="19"/>
          <p:cNvSpPr txBox="true"/>
          <p:nvPr/>
        </p:nvSpPr>
        <p:spPr>
          <a:xfrm rot="0">
            <a:off x="722143" y="7870674"/>
            <a:ext cx="16843714" cy="137160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Artist list: </a:t>
            </a:r>
            <a:r>
              <a:rPr lang="en-US" sz="2900">
                <a:solidFill>
                  <a:srgbClr val="841910"/>
                </a:solidFill>
                <a:latin typeface="Arial Bold"/>
              </a:rPr>
              <a:t> </a:t>
            </a:r>
            <a:r>
              <a:rPr lang="en-US" sz="2900">
                <a:solidFill>
                  <a:srgbClr val="841910"/>
                </a:solidFill>
                <a:latin typeface="Arial Bold"/>
              </a:rPr>
              <a:t>I</a:t>
            </a:r>
            <a:r>
              <a:rPr lang="en-US" sz="2900">
                <a:solidFill>
                  <a:srgbClr val="841910"/>
                </a:solidFill>
                <a:latin typeface="Arial Bold"/>
              </a:rPr>
              <a:t>mplementing an "Artist List" feature within a music application could provide users with a convenient way to discover and explore music from their favorite artists play counts to enhance user engagement. Users can express appreciation and share content,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554788" y="1387985"/>
            <a:ext cx="5689314" cy="581025"/>
          </a:xfrm>
          <a:prstGeom prst="rect">
            <a:avLst/>
          </a:prstGeom>
        </p:spPr>
        <p:txBody>
          <a:bodyPr anchor="t" rtlCol="false" tIns="0" lIns="0" bIns="0" rIns="0">
            <a:spAutoFit/>
          </a:bodyPr>
          <a:lstStyle/>
          <a:p>
            <a:pPr algn="l">
              <a:lnSpc>
                <a:spcPts val="4079"/>
              </a:lnSpc>
            </a:pPr>
            <a:r>
              <a:rPr lang="en-US" sz="3399">
                <a:solidFill>
                  <a:srgbClr val="213163"/>
                </a:solidFill>
                <a:latin typeface="Arial Bold"/>
              </a:rPr>
              <a:t>Conclusion</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507057" y="2316386"/>
            <a:ext cx="17273885" cy="6257925"/>
          </a:xfrm>
          <a:prstGeom prst="rect">
            <a:avLst/>
          </a:prstGeom>
        </p:spPr>
        <p:txBody>
          <a:bodyPr anchor="t" rtlCol="false" tIns="0" lIns="0" bIns="0" rIns="0">
            <a:spAutoFit/>
          </a:bodyPr>
          <a:lstStyle/>
          <a:p>
            <a:pPr>
              <a:lnSpc>
                <a:spcPts val="3820"/>
              </a:lnSpc>
            </a:pPr>
            <a:r>
              <a:rPr lang="en-US" sz="3183">
                <a:solidFill>
                  <a:srgbClr val="841910"/>
                </a:solidFill>
                <a:latin typeface="Arial"/>
              </a:rPr>
              <a:t>                     The development of the music web application using Django has been a rewarding journey, equipping me with </a:t>
            </a:r>
            <a:r>
              <a:rPr lang="en-US" sz="3183">
                <a:solidFill>
                  <a:srgbClr val="000000"/>
                </a:solidFill>
                <a:latin typeface="Arial Bold"/>
              </a:rPr>
              <a:t>valuable skills and insights into full-stack web development</a:t>
            </a:r>
            <a:r>
              <a:rPr lang="en-US" sz="3183">
                <a:solidFill>
                  <a:srgbClr val="841910"/>
                </a:solidFill>
                <a:latin typeface="Arial"/>
              </a:rPr>
              <a:t>. Through meticulous planning, implementation, and iteration, I have successfully created a robust platform that caters to the diverse needs of music enthusiasts.</a:t>
            </a:r>
          </a:p>
          <a:p>
            <a:pPr>
              <a:lnSpc>
                <a:spcPts val="3820"/>
              </a:lnSpc>
            </a:pPr>
            <a:r>
              <a:rPr lang="en-US" sz="3183">
                <a:solidFill>
                  <a:srgbClr val="841910"/>
                </a:solidFill>
                <a:latin typeface="Arial"/>
              </a:rPr>
              <a:t>                     </a:t>
            </a:r>
          </a:p>
          <a:p>
            <a:pPr>
              <a:lnSpc>
                <a:spcPts val="3820"/>
              </a:lnSpc>
            </a:pPr>
            <a:r>
              <a:rPr lang="en-US" sz="3183">
                <a:solidFill>
                  <a:srgbClr val="841910"/>
                </a:solidFill>
                <a:latin typeface="Arial"/>
              </a:rPr>
              <a:t>                     Through the </a:t>
            </a:r>
            <a:r>
              <a:rPr lang="en-US" sz="3183">
                <a:solidFill>
                  <a:srgbClr val="000000"/>
                </a:solidFill>
                <a:latin typeface="Arial Bold"/>
              </a:rPr>
              <a:t>Naan Mudhalvan course "Full Stack Web Development Using Django" provided by Edunet Foundation under the Next Gen Employability Program</a:t>
            </a:r>
            <a:r>
              <a:rPr lang="en-US" sz="3183">
                <a:solidFill>
                  <a:srgbClr val="841910"/>
                </a:solidFill>
                <a:latin typeface="Arial"/>
              </a:rPr>
              <a:t>, I have acquired comprehensive knowledge and practical skills in various web development technologies. These include </a:t>
            </a:r>
            <a:r>
              <a:rPr lang="en-US" sz="3183">
                <a:solidFill>
                  <a:srgbClr val="000000"/>
                </a:solidFill>
                <a:latin typeface="Arial Bold"/>
              </a:rPr>
              <a:t>HTML, CSS, JavaScript, PHP, MySQL, Python, and Django.</a:t>
            </a:r>
          </a:p>
          <a:p>
            <a:pPr>
              <a:lnSpc>
                <a:spcPts val="3820"/>
              </a:lnSpc>
            </a:pPr>
            <a:r>
              <a:rPr lang="en-US" sz="3183">
                <a:solidFill>
                  <a:srgbClr val="000000"/>
                </a:solidFill>
                <a:latin typeface="Arial Bold"/>
              </a:rPr>
              <a:t>            </a:t>
            </a:r>
          </a:p>
          <a:p>
            <a:pPr algn="l">
              <a:lnSpc>
                <a:spcPts val="3820"/>
              </a:lnSpc>
            </a:pPr>
            <a:r>
              <a:rPr lang="en-US" sz="3183">
                <a:solidFill>
                  <a:srgbClr val="000000"/>
                </a:solidFill>
                <a:latin typeface="Arial Bold"/>
              </a:rPr>
              <a:t>            </a:t>
            </a:r>
            <a:r>
              <a:rPr lang="en-US" sz="3183">
                <a:solidFill>
                  <a:srgbClr val="841910"/>
                </a:solidFill>
                <a:latin typeface="Arial"/>
              </a:rPr>
              <a:t>          Throughout the course, I have gained hands-on experience in designing and implementing dynamic web applications, mastering the </a:t>
            </a:r>
            <a:r>
              <a:rPr lang="en-US" sz="3183">
                <a:solidFill>
                  <a:srgbClr val="000000"/>
                </a:solidFill>
                <a:latin typeface="Arial Bold"/>
              </a:rPr>
              <a:t>fundamentals of front-end and back-end development.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7009056" y="4653135"/>
            <a:ext cx="4298038" cy="964853"/>
          </a:xfrm>
          <a:prstGeom prst="rect">
            <a:avLst/>
          </a:prstGeom>
        </p:spPr>
        <p:txBody>
          <a:bodyPr anchor="t" rtlCol="false" tIns="0" lIns="0" bIns="0" rIns="0">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353489" y="31041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984472" y="1397161"/>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Problem Statement</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1028700" y="9493322"/>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8" id="18"/>
          <p:cNvSpPr txBox="true"/>
          <p:nvPr/>
        </p:nvSpPr>
        <p:spPr>
          <a:xfrm rot="0">
            <a:off x="1628407" y="2581275"/>
            <a:ext cx="15031186" cy="5067300"/>
          </a:xfrm>
          <a:prstGeom prst="rect">
            <a:avLst/>
          </a:prstGeom>
        </p:spPr>
        <p:txBody>
          <a:bodyPr anchor="t" rtlCol="false" tIns="0" lIns="0" bIns="0" rIns="0">
            <a:spAutoFit/>
          </a:bodyPr>
          <a:lstStyle/>
          <a:p>
            <a:pPr>
              <a:lnSpc>
                <a:spcPts val="3673"/>
              </a:lnSpc>
            </a:pPr>
            <a:r>
              <a:rPr lang="en-US" sz="3061">
                <a:solidFill>
                  <a:srgbClr val="841910"/>
                </a:solidFill>
                <a:latin typeface="Arial"/>
              </a:rPr>
              <a:t>With the increasing popularity of online streaming services, there is a growing demand for </a:t>
            </a:r>
            <a:r>
              <a:rPr lang="en-US" sz="3061">
                <a:solidFill>
                  <a:srgbClr val="000000"/>
                </a:solidFill>
                <a:latin typeface="Arial Bold"/>
              </a:rPr>
              <a:t>customizable music platforms</a:t>
            </a:r>
            <a:r>
              <a:rPr lang="en-US" sz="3061">
                <a:solidFill>
                  <a:srgbClr val="841910"/>
                </a:solidFill>
                <a:latin typeface="Arial"/>
              </a:rPr>
              <a:t> tailored to individual preferences. </a:t>
            </a:r>
          </a:p>
          <a:p>
            <a:pPr>
              <a:lnSpc>
                <a:spcPts val="3673"/>
              </a:lnSpc>
            </a:pPr>
          </a:p>
          <a:p>
            <a:pPr>
              <a:lnSpc>
                <a:spcPts val="3673"/>
              </a:lnSpc>
            </a:pPr>
            <a:r>
              <a:rPr lang="en-US" sz="3061">
                <a:solidFill>
                  <a:srgbClr val="841910"/>
                </a:solidFill>
                <a:latin typeface="Arial"/>
              </a:rPr>
              <a:t>Users face challenges in discovering </a:t>
            </a:r>
            <a:r>
              <a:rPr lang="en-US" sz="3061">
                <a:solidFill>
                  <a:srgbClr val="000000"/>
                </a:solidFill>
                <a:latin typeface="Arial Bold"/>
              </a:rPr>
              <a:t>new music, organizing their tracks, and security. </a:t>
            </a:r>
          </a:p>
          <a:p>
            <a:pPr>
              <a:lnSpc>
                <a:spcPts val="3673"/>
              </a:lnSpc>
            </a:pPr>
          </a:p>
          <a:p>
            <a:pPr>
              <a:lnSpc>
                <a:spcPts val="3673"/>
              </a:lnSpc>
            </a:pPr>
            <a:r>
              <a:rPr lang="en-US" sz="3061">
                <a:solidFill>
                  <a:srgbClr val="841910"/>
                </a:solidFill>
                <a:latin typeface="Arial"/>
              </a:rPr>
              <a:t>This project aims to address these limitations by developing a comprehensive music web application using the </a:t>
            </a:r>
            <a:r>
              <a:rPr lang="en-US" sz="3061">
                <a:solidFill>
                  <a:srgbClr val="000000"/>
                </a:solidFill>
                <a:latin typeface="Arial Bold"/>
              </a:rPr>
              <a:t>Django framework</a:t>
            </a:r>
            <a:r>
              <a:rPr lang="en-US" sz="3061">
                <a:solidFill>
                  <a:srgbClr val="841910"/>
                </a:solidFill>
                <a:latin typeface="Arial"/>
              </a:rPr>
              <a:t>. </a:t>
            </a:r>
          </a:p>
          <a:p>
            <a:pPr>
              <a:lnSpc>
                <a:spcPts val="3673"/>
              </a:lnSpc>
            </a:pPr>
          </a:p>
          <a:p>
            <a:pPr algn="l">
              <a:lnSpc>
                <a:spcPts val="3553"/>
              </a:lnSpc>
            </a:pPr>
            <a:r>
              <a:rPr lang="en-US" sz="2961">
                <a:solidFill>
                  <a:srgbClr val="841910"/>
                </a:solidFill>
                <a:latin typeface="Arial"/>
              </a:rPr>
              <a:t>The application will offer a wide range of functionalities, including </a:t>
            </a:r>
            <a:r>
              <a:rPr lang="en-US" sz="2961">
                <a:solidFill>
                  <a:srgbClr val="000000"/>
                </a:solidFill>
                <a:latin typeface="Arial Bold"/>
              </a:rPr>
              <a:t>User Authentication, My Channel, Listen Later, Listen History and Search Functionality.</a:t>
            </a:r>
          </a:p>
        </p:txBody>
      </p:sp>
      <p:sp>
        <p:nvSpPr>
          <p:cNvPr name="TextBox 19" id="19"/>
          <p:cNvSpPr txBox="true"/>
          <p:nvPr/>
        </p:nvSpPr>
        <p:spPr>
          <a:xfrm rot="0">
            <a:off x="2597643" y="9493322"/>
            <a:ext cx="2668375"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4" tooltip="https://github.com/Navenesvar/Naanmudhalvan_Project_Submission/blob/main/README.md"/>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569022" y="1228205"/>
            <a:ext cx="5689314" cy="581025"/>
          </a:xfrm>
          <a:prstGeom prst="rect">
            <a:avLst/>
          </a:prstGeom>
        </p:spPr>
        <p:txBody>
          <a:bodyPr anchor="t" rtlCol="false" tIns="0" lIns="0" bIns="0" rIns="0">
            <a:spAutoFit/>
          </a:bodyPr>
          <a:lstStyle/>
          <a:p>
            <a:pPr algn="l">
              <a:lnSpc>
                <a:spcPts val="4079"/>
              </a:lnSpc>
            </a:pPr>
            <a:r>
              <a:rPr lang="en-US" sz="3399">
                <a:solidFill>
                  <a:srgbClr val="213163"/>
                </a:solidFill>
                <a:latin typeface="Arial Bold"/>
              </a:rPr>
              <a:t>Project Overview</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1292130" y="9437545"/>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8" id="18"/>
          <p:cNvSpPr txBox="true"/>
          <p:nvPr/>
        </p:nvSpPr>
        <p:spPr>
          <a:xfrm rot="0">
            <a:off x="1294043" y="1969217"/>
            <a:ext cx="5689314" cy="552450"/>
          </a:xfrm>
          <a:prstGeom prst="rect">
            <a:avLst/>
          </a:prstGeom>
        </p:spPr>
        <p:txBody>
          <a:bodyPr anchor="t" rtlCol="false" tIns="0" lIns="0" bIns="0" rIns="0">
            <a:spAutoFit/>
          </a:bodyPr>
          <a:lstStyle/>
          <a:p>
            <a:pPr algn="l">
              <a:lnSpc>
                <a:spcPts val="3840"/>
              </a:lnSpc>
            </a:pPr>
            <a:r>
              <a:rPr lang="en-US" sz="3200">
                <a:solidFill>
                  <a:srgbClr val="000000"/>
                </a:solidFill>
                <a:latin typeface="Arial Bold"/>
              </a:rPr>
              <a:t>Key Components</a:t>
            </a:r>
          </a:p>
        </p:txBody>
      </p:sp>
      <p:sp>
        <p:nvSpPr>
          <p:cNvPr name="TextBox 19" id="19"/>
          <p:cNvSpPr txBox="true"/>
          <p:nvPr/>
        </p:nvSpPr>
        <p:spPr>
          <a:xfrm rot="0">
            <a:off x="0" y="2691178"/>
            <a:ext cx="16846343" cy="4086225"/>
          </a:xfrm>
          <a:prstGeom prst="rect">
            <a:avLst/>
          </a:prstGeom>
        </p:spPr>
        <p:txBody>
          <a:bodyPr anchor="t" rtlCol="false" tIns="0" lIns="0" bIns="0" rIns="0">
            <a:spAutoFit/>
          </a:bodyPr>
          <a:lstStyle/>
          <a:p>
            <a:pPr algn="ctr">
              <a:lnSpc>
                <a:spcPts val="3590"/>
              </a:lnSpc>
            </a:pPr>
            <a:r>
              <a:rPr lang="en-US" sz="2992">
                <a:solidFill>
                  <a:srgbClr val="841910"/>
                </a:solidFill>
                <a:latin typeface="Arial Bold"/>
              </a:rPr>
              <a:t>User Authentication</a:t>
            </a:r>
          </a:p>
          <a:p>
            <a:pPr algn="ctr">
              <a:lnSpc>
                <a:spcPts val="3590"/>
              </a:lnSpc>
            </a:pPr>
          </a:p>
          <a:p>
            <a:pPr algn="ctr">
              <a:lnSpc>
                <a:spcPts val="3590"/>
              </a:lnSpc>
            </a:pPr>
            <a:r>
              <a:rPr lang="en-US" sz="2992">
                <a:solidFill>
                  <a:srgbClr val="841910"/>
                </a:solidFill>
                <a:latin typeface="Arial"/>
              </a:rPr>
              <a:t>     </a:t>
            </a:r>
            <a:r>
              <a:rPr lang="en-US" sz="2992">
                <a:solidFill>
                  <a:srgbClr val="841910"/>
                </a:solidFill>
                <a:latin typeface="Arial Bold"/>
              </a:rPr>
              <a:t>Lister Later: Download song</a:t>
            </a:r>
          </a:p>
          <a:p>
            <a:pPr algn="ctr">
              <a:lnSpc>
                <a:spcPts val="3590"/>
              </a:lnSpc>
            </a:pPr>
          </a:p>
          <a:p>
            <a:pPr algn="ctr">
              <a:lnSpc>
                <a:spcPts val="3590"/>
              </a:lnSpc>
            </a:pPr>
            <a:r>
              <a:rPr lang="en-US" sz="2992">
                <a:solidFill>
                  <a:srgbClr val="841910"/>
                </a:solidFill>
                <a:latin typeface="Arial Bold"/>
              </a:rPr>
              <a:t>      </a:t>
            </a:r>
            <a:r>
              <a:rPr lang="en-US" sz="2992">
                <a:solidFill>
                  <a:srgbClr val="841910"/>
                </a:solidFill>
                <a:latin typeface="Arial Bold"/>
              </a:rPr>
              <a:t>My Channel : Music Upload</a:t>
            </a:r>
          </a:p>
          <a:p>
            <a:pPr algn="ctr">
              <a:lnSpc>
                <a:spcPts val="3590"/>
              </a:lnSpc>
            </a:pPr>
          </a:p>
          <a:p>
            <a:pPr algn="ctr">
              <a:lnSpc>
                <a:spcPts val="3590"/>
              </a:lnSpc>
            </a:pPr>
            <a:r>
              <a:rPr lang="en-US" sz="2992">
                <a:solidFill>
                  <a:srgbClr val="841910"/>
                </a:solidFill>
                <a:latin typeface="Arial Bold"/>
              </a:rPr>
              <a:t>     </a:t>
            </a:r>
            <a:r>
              <a:rPr lang="en-US" sz="2992">
                <a:solidFill>
                  <a:srgbClr val="841910"/>
                </a:solidFill>
                <a:latin typeface="Arial Bold"/>
              </a:rPr>
              <a:t>S</a:t>
            </a:r>
            <a:r>
              <a:rPr lang="en-US" sz="2992">
                <a:solidFill>
                  <a:srgbClr val="841910"/>
                </a:solidFill>
                <a:latin typeface="Arial Bold"/>
              </a:rPr>
              <a:t>earch Functionality</a:t>
            </a:r>
          </a:p>
          <a:p>
            <a:pPr algn="ctr">
              <a:lnSpc>
                <a:spcPts val="3590"/>
              </a:lnSpc>
            </a:pPr>
          </a:p>
          <a:p>
            <a:pPr algn="ctr">
              <a:lnSpc>
                <a:spcPts val="3590"/>
              </a:lnSpc>
            </a:pPr>
            <a:r>
              <a:rPr lang="en-US" sz="2992">
                <a:solidFill>
                  <a:srgbClr val="841910"/>
                </a:solidFill>
                <a:latin typeface="Arial Bold"/>
              </a:rPr>
              <a:t>        </a:t>
            </a:r>
            <a:r>
              <a:rPr lang="en-US" sz="2992">
                <a:solidFill>
                  <a:srgbClr val="841910"/>
                </a:solidFill>
                <a:latin typeface="Arial Bold"/>
              </a:rPr>
              <a:t>Listen History</a:t>
            </a:r>
          </a:p>
        </p:txBody>
      </p:sp>
      <p:sp>
        <p:nvSpPr>
          <p:cNvPr name="TextBox 20" id="20"/>
          <p:cNvSpPr txBox="true"/>
          <p:nvPr/>
        </p:nvSpPr>
        <p:spPr>
          <a:xfrm rot="0">
            <a:off x="1292130" y="7025053"/>
            <a:ext cx="8115300" cy="552450"/>
          </a:xfrm>
          <a:prstGeom prst="rect">
            <a:avLst/>
          </a:prstGeom>
        </p:spPr>
        <p:txBody>
          <a:bodyPr anchor="t" rtlCol="false" tIns="0" lIns="0" bIns="0" rIns="0">
            <a:spAutoFit/>
          </a:bodyPr>
          <a:lstStyle/>
          <a:p>
            <a:pPr algn="l">
              <a:lnSpc>
                <a:spcPts val="3840"/>
              </a:lnSpc>
            </a:pPr>
            <a:r>
              <a:rPr lang="en-US" sz="3200">
                <a:solidFill>
                  <a:srgbClr val="000000"/>
                </a:solidFill>
                <a:latin typeface="Arial Bold"/>
              </a:rPr>
              <a:t>Expected Outcome : Timeline - 2 weeks</a:t>
            </a:r>
          </a:p>
        </p:txBody>
      </p:sp>
      <p:sp>
        <p:nvSpPr>
          <p:cNvPr name="TextBox 21" id="21"/>
          <p:cNvSpPr txBox="true"/>
          <p:nvPr/>
        </p:nvSpPr>
        <p:spPr>
          <a:xfrm rot="0">
            <a:off x="1600215" y="7825153"/>
            <a:ext cx="16066083" cy="9810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Upon completion, the project will deliver a fully functional music web application that provides users with a seamless and personalized music streaming experience.</a:t>
            </a:r>
          </a:p>
        </p:txBody>
      </p:sp>
      <p:sp>
        <p:nvSpPr>
          <p:cNvPr name="TextBox 22" id="22"/>
          <p:cNvSpPr txBox="true"/>
          <p:nvPr/>
        </p:nvSpPr>
        <p:spPr>
          <a:xfrm rot="0">
            <a:off x="2748306" y="9437545"/>
            <a:ext cx="2428893" cy="390525"/>
          </a:xfrm>
          <a:prstGeom prst="rect">
            <a:avLst/>
          </a:prstGeom>
        </p:spPr>
        <p:txBody>
          <a:bodyPr anchor="t" rtlCol="false" tIns="0" lIns="0" bIns="0" rIns="0">
            <a:spAutoFit/>
          </a:bodyPr>
          <a:lstStyle/>
          <a:p>
            <a:pPr algn="l">
              <a:lnSpc>
                <a:spcPts val="2759"/>
              </a:lnSpc>
            </a:pPr>
            <a:r>
              <a:rPr lang="en-US" sz="2299" u="sng">
                <a:solidFill>
                  <a:srgbClr val="213163"/>
                </a:solidFill>
                <a:latin typeface="Arial Bold"/>
                <a:hlinkClick r:id="rId4" tooltip="https://github.com/Navenesvar/Naanmudhalvan_Project_Submission/blob/main/README.md"/>
              </a:rPr>
              <a:t>Project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Proposed Solution</a:t>
            </a:r>
          </a:p>
        </p:txBody>
      </p:sp>
      <p:sp>
        <p:nvSpPr>
          <p:cNvPr name="TextBox 16" id="16"/>
          <p:cNvSpPr txBox="true"/>
          <p:nvPr/>
        </p:nvSpPr>
        <p:spPr>
          <a:xfrm rot="0">
            <a:off x="746537" y="2126911"/>
            <a:ext cx="17550988" cy="7294245"/>
          </a:xfrm>
          <a:prstGeom prst="rect">
            <a:avLst/>
          </a:prstGeom>
        </p:spPr>
        <p:txBody>
          <a:bodyPr anchor="t" rtlCol="false" tIns="0" lIns="0" bIns="0" rIns="0">
            <a:spAutoFit/>
          </a:bodyPr>
          <a:lstStyle/>
          <a:p>
            <a:pPr algn="l">
              <a:lnSpc>
                <a:spcPts val="5399"/>
              </a:lnSpc>
            </a:pPr>
            <a:r>
              <a:rPr lang="en-US" sz="2999">
                <a:solidFill>
                  <a:srgbClr val="841910"/>
                </a:solidFill>
                <a:latin typeface="Arial Bold"/>
              </a:rPr>
              <a:t>BeatBox </a:t>
            </a:r>
            <a:r>
              <a:rPr lang="en-US" sz="2999">
                <a:solidFill>
                  <a:srgbClr val="841910"/>
                </a:solidFill>
                <a:latin typeface="Arial"/>
              </a:rPr>
              <a:t>is the name of my music web application </a:t>
            </a:r>
            <a:r>
              <a:rPr lang="en-US" sz="2999">
                <a:solidFill>
                  <a:srgbClr val="841910"/>
                </a:solidFill>
                <a:latin typeface="Arial"/>
              </a:rPr>
              <a:t>. It is built using</a:t>
            </a:r>
            <a:r>
              <a:rPr lang="en-US" sz="2999">
                <a:solidFill>
                  <a:srgbClr val="000000"/>
                </a:solidFill>
                <a:latin typeface="Arial Bold"/>
              </a:rPr>
              <a:t> Django framework</a:t>
            </a:r>
            <a:r>
              <a:rPr lang="en-US" sz="2999">
                <a:solidFill>
                  <a:srgbClr val="841910"/>
                </a:solidFill>
                <a:latin typeface="Arial"/>
              </a:rPr>
              <a:t> and aims to provide users with a</a:t>
            </a:r>
          </a:p>
          <a:p>
            <a:pPr algn="l" marL="647698" indent="-323849" lvl="1">
              <a:lnSpc>
                <a:spcPts val="5399"/>
              </a:lnSpc>
              <a:buFont typeface="Arial"/>
              <a:buChar char="•"/>
            </a:pPr>
            <a:r>
              <a:rPr lang="en-US" sz="2999">
                <a:solidFill>
                  <a:srgbClr val="841910"/>
                </a:solidFill>
                <a:latin typeface="Arial"/>
              </a:rPr>
              <a:t>platform to listen to music</a:t>
            </a:r>
          </a:p>
          <a:p>
            <a:pPr algn="l" marL="647698" indent="-323849" lvl="1">
              <a:lnSpc>
                <a:spcPts val="5399"/>
              </a:lnSpc>
              <a:buFont typeface="Arial"/>
              <a:buChar char="•"/>
            </a:pPr>
            <a:r>
              <a:rPr lang="en-US" sz="2999">
                <a:solidFill>
                  <a:srgbClr val="841910"/>
                </a:solidFill>
                <a:latin typeface="Arial"/>
              </a:rPr>
              <a:t>search for their favorite tracks</a:t>
            </a:r>
          </a:p>
          <a:p>
            <a:pPr algn="l" marL="647698" indent="-323849" lvl="1">
              <a:lnSpc>
                <a:spcPts val="5399"/>
              </a:lnSpc>
              <a:buFont typeface="Arial"/>
              <a:buChar char="•"/>
            </a:pPr>
            <a:r>
              <a:rPr lang="en-US" sz="2999">
                <a:solidFill>
                  <a:srgbClr val="841910"/>
                </a:solidFill>
                <a:latin typeface="Arial"/>
              </a:rPr>
              <a:t>listen later their added tracks and can download the songs.</a:t>
            </a:r>
          </a:p>
          <a:p>
            <a:pPr algn="l" marL="647698" indent="-323849" lvl="1">
              <a:lnSpc>
                <a:spcPts val="5399"/>
              </a:lnSpc>
              <a:buFont typeface="Arial"/>
              <a:buChar char="•"/>
            </a:pPr>
            <a:r>
              <a:rPr lang="en-US" sz="2999">
                <a:solidFill>
                  <a:srgbClr val="841910"/>
                </a:solidFill>
                <a:latin typeface="Arial"/>
              </a:rPr>
              <a:t>keep track of their listening history.</a:t>
            </a:r>
          </a:p>
          <a:p>
            <a:pPr algn="l">
              <a:lnSpc>
                <a:spcPts val="5219"/>
              </a:lnSpc>
            </a:pPr>
            <a:r>
              <a:rPr lang="en-US" sz="2899">
                <a:solidFill>
                  <a:srgbClr val="841910"/>
                </a:solidFill>
                <a:latin typeface="Arial"/>
              </a:rPr>
              <a:t>By leveraging Django's built-in features such as </a:t>
            </a:r>
            <a:r>
              <a:rPr lang="en-US" sz="2899">
                <a:solidFill>
                  <a:srgbClr val="000000"/>
                </a:solidFill>
                <a:latin typeface="Arial Bold"/>
              </a:rPr>
              <a:t>authentication and ORM</a:t>
            </a:r>
            <a:r>
              <a:rPr lang="en-US" sz="2899">
                <a:solidFill>
                  <a:srgbClr val="841910"/>
                </a:solidFill>
                <a:latin typeface="Arial"/>
              </a:rPr>
              <a:t>, we can streamline user management and database operations, ensuring seamless interaction between users and the platform</a:t>
            </a:r>
          </a:p>
          <a:p>
            <a:pPr algn="l">
              <a:lnSpc>
                <a:spcPts val="5039"/>
              </a:lnSpc>
            </a:pPr>
            <a:r>
              <a:rPr lang="en-US" sz="2799">
                <a:solidFill>
                  <a:srgbClr val="841910"/>
                </a:solidFill>
                <a:latin typeface="Arial"/>
              </a:rPr>
              <a:t>On the frontend, employing a combination of </a:t>
            </a:r>
            <a:r>
              <a:rPr lang="en-US" sz="2799">
                <a:solidFill>
                  <a:srgbClr val="000000"/>
                </a:solidFill>
                <a:latin typeface="Arial Bold"/>
              </a:rPr>
              <a:t>HTML, CSS, JavaScript, and Bootstrap</a:t>
            </a:r>
            <a:r>
              <a:rPr lang="en-US" sz="2799">
                <a:solidFill>
                  <a:srgbClr val="841910"/>
                </a:solidFill>
                <a:latin typeface="Arial"/>
              </a:rPr>
              <a:t> to create an engaging and responsive user interface, thereby enhancing the overall user experience</a:t>
            </a:r>
          </a:p>
          <a:p>
            <a:pPr algn="l">
              <a:lnSpc>
                <a:spcPts val="5039"/>
              </a:lnSpc>
            </a:pPr>
          </a:p>
        </p:txBody>
      </p:sp>
      <p:sp>
        <p:nvSpPr>
          <p:cNvPr name="AutoShape 17" id="17"/>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8" id="18"/>
          <p:cNvSpPr txBox="true"/>
          <p:nvPr/>
        </p:nvSpPr>
        <p:spPr>
          <a:xfrm rot="0">
            <a:off x="746537" y="9373531"/>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9" id="19"/>
          <p:cNvSpPr txBox="true"/>
          <p:nvPr/>
        </p:nvSpPr>
        <p:spPr>
          <a:xfrm rot="0">
            <a:off x="2431618" y="9373531"/>
            <a:ext cx="25246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rPr>
              <a:t>Project source</a:t>
            </a:r>
          </a:p>
        </p:txBody>
      </p:sp>
      <p:sp>
        <p:nvSpPr>
          <p:cNvPr name="Freeform 20" id="20"/>
          <p:cNvSpPr/>
          <p:nvPr/>
        </p:nvSpPr>
        <p:spPr>
          <a:xfrm flipH="false" flipV="false" rot="0">
            <a:off x="12710367" y="2947460"/>
            <a:ext cx="3712979" cy="3242895"/>
          </a:xfrm>
          <a:custGeom>
            <a:avLst/>
            <a:gdLst/>
            <a:ahLst/>
            <a:cxnLst/>
            <a:rect r="r" b="b" t="t" l="l"/>
            <a:pathLst>
              <a:path h="3242895" w="3712979">
                <a:moveTo>
                  <a:pt x="0" y="0"/>
                </a:moveTo>
                <a:lnTo>
                  <a:pt x="3712978" y="0"/>
                </a:lnTo>
                <a:lnTo>
                  <a:pt x="3712978" y="3242895"/>
                </a:lnTo>
                <a:lnTo>
                  <a:pt x="0" y="3242895"/>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9737836" y="1953503"/>
            <a:ext cx="7095540" cy="3282634"/>
          </a:xfrm>
          <a:custGeom>
            <a:avLst/>
            <a:gdLst/>
            <a:ahLst/>
            <a:cxnLst/>
            <a:rect r="r" b="b" t="t" l="l"/>
            <a:pathLst>
              <a:path h="3282634" w="7095540">
                <a:moveTo>
                  <a:pt x="0" y="0"/>
                </a:moveTo>
                <a:lnTo>
                  <a:pt x="7095540" y="0"/>
                </a:lnTo>
                <a:lnTo>
                  <a:pt x="7095540" y="3282634"/>
                </a:lnTo>
                <a:lnTo>
                  <a:pt x="0" y="3282634"/>
                </a:lnTo>
                <a:lnTo>
                  <a:pt x="0" y="0"/>
                </a:lnTo>
                <a:close/>
              </a:path>
            </a:pathLst>
          </a:custGeom>
          <a:blipFill>
            <a:blip r:embed="rId3"/>
            <a:stretch>
              <a:fillRect l="0" t="0" r="0" b="0"/>
            </a:stretch>
          </a:blipFill>
        </p:spPr>
      </p:sp>
      <p:sp>
        <p:nvSpPr>
          <p:cNvPr name="Freeform 16" id="16"/>
          <p:cNvSpPr/>
          <p:nvPr/>
        </p:nvSpPr>
        <p:spPr>
          <a:xfrm flipH="false" flipV="false" rot="0">
            <a:off x="1600215" y="5236137"/>
            <a:ext cx="4921475" cy="3939601"/>
          </a:xfrm>
          <a:custGeom>
            <a:avLst/>
            <a:gdLst/>
            <a:ahLst/>
            <a:cxnLst/>
            <a:rect r="r" b="b" t="t" l="l"/>
            <a:pathLst>
              <a:path h="3939601" w="4921475">
                <a:moveTo>
                  <a:pt x="0" y="0"/>
                </a:moveTo>
                <a:lnTo>
                  <a:pt x="4921475" y="0"/>
                </a:lnTo>
                <a:lnTo>
                  <a:pt x="4921475" y="3939601"/>
                </a:lnTo>
                <a:lnTo>
                  <a:pt x="0" y="3939601"/>
                </a:lnTo>
                <a:lnTo>
                  <a:pt x="0" y="0"/>
                </a:lnTo>
                <a:close/>
              </a:path>
            </a:pathLst>
          </a:custGeom>
          <a:blipFill>
            <a:blip r:embed="rId4"/>
            <a:stretch>
              <a:fillRect l="0" t="-12461" r="0" b="-12461"/>
            </a:stretch>
          </a:blipFill>
        </p:spPr>
      </p:sp>
      <p:sp>
        <p:nvSpPr>
          <p:cNvPr name="TextBox 17" id="17"/>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8" id="18"/>
          <p:cNvSpPr txBox="true"/>
          <p:nvPr/>
        </p:nvSpPr>
        <p:spPr>
          <a:xfrm rot="0">
            <a:off x="671820" y="9493322"/>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9" id="19"/>
          <p:cNvSpPr txBox="true"/>
          <p:nvPr/>
        </p:nvSpPr>
        <p:spPr>
          <a:xfrm rot="0">
            <a:off x="671820" y="2385145"/>
            <a:ext cx="8905589" cy="23526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In BeatBox,</a:t>
            </a:r>
            <a:r>
              <a:rPr lang="en-US" sz="3000">
                <a:solidFill>
                  <a:srgbClr val="841810"/>
                </a:solidFill>
                <a:latin typeface="Arial Bold"/>
              </a:rPr>
              <a:t> user authentication and CSRF</a:t>
            </a:r>
            <a:r>
              <a:rPr lang="en-US" sz="3000">
                <a:solidFill>
                  <a:srgbClr val="841810"/>
                </a:solidFill>
                <a:latin typeface="Arial"/>
              </a:rPr>
              <a:t> (Cross-Site Request Forgery) token are security measures implemented to ensure that users are who they claim to be and to prevent unauthorized access to web applications, respectively.</a:t>
            </a:r>
          </a:p>
        </p:txBody>
      </p:sp>
      <p:sp>
        <p:nvSpPr>
          <p:cNvPr name="TextBox 20" id="20"/>
          <p:cNvSpPr txBox="true"/>
          <p:nvPr/>
        </p:nvSpPr>
        <p:spPr>
          <a:xfrm rot="0">
            <a:off x="671820" y="1575520"/>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Security</a:t>
            </a:r>
          </a:p>
        </p:txBody>
      </p:sp>
      <p:sp>
        <p:nvSpPr>
          <p:cNvPr name="TextBox 21" id="21"/>
          <p:cNvSpPr txBox="true"/>
          <p:nvPr/>
        </p:nvSpPr>
        <p:spPr>
          <a:xfrm rot="0">
            <a:off x="7927787" y="7007656"/>
            <a:ext cx="8905589" cy="14382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Personalized channels allow users to curate their own playlists and share them with others. Users can </a:t>
            </a:r>
            <a:r>
              <a:rPr lang="en-US" sz="3000">
                <a:solidFill>
                  <a:srgbClr val="841810"/>
                </a:solidFill>
                <a:latin typeface="Arial Bold"/>
              </a:rPr>
              <a:t>upload their music</a:t>
            </a:r>
            <a:r>
              <a:rPr lang="en-US" sz="3000">
                <a:solidFill>
                  <a:srgbClr val="841810"/>
                </a:solidFill>
                <a:latin typeface="Arial"/>
              </a:rPr>
              <a:t> to their channel.</a:t>
            </a:r>
          </a:p>
        </p:txBody>
      </p:sp>
      <p:sp>
        <p:nvSpPr>
          <p:cNvPr name="TextBox 22" id="22"/>
          <p:cNvSpPr txBox="true"/>
          <p:nvPr/>
        </p:nvSpPr>
        <p:spPr>
          <a:xfrm rot="0">
            <a:off x="7927787" y="6198016"/>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My Channel</a:t>
            </a:r>
          </a:p>
        </p:txBody>
      </p:sp>
      <p:sp>
        <p:nvSpPr>
          <p:cNvPr name="TextBox 23" id="23"/>
          <p:cNvSpPr txBox="true"/>
          <p:nvPr/>
        </p:nvSpPr>
        <p:spPr>
          <a:xfrm rot="0">
            <a:off x="2237161" y="9493322"/>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5" tooltip="https://github.com/Navenesvar/Naanmudhalvan_Project_Submission/blob/main/README.md"/>
              </a:rPr>
              <a:t>Features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a:off x="-9525" y="9347058"/>
            <a:ext cx="18307050" cy="1905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12202891" y="1294880"/>
            <a:ext cx="3875014" cy="2892440"/>
          </a:xfrm>
          <a:custGeom>
            <a:avLst/>
            <a:gdLst/>
            <a:ahLst/>
            <a:cxnLst/>
            <a:rect r="r" b="b" t="t" l="l"/>
            <a:pathLst>
              <a:path h="2892440" w="3875014">
                <a:moveTo>
                  <a:pt x="0" y="0"/>
                </a:moveTo>
                <a:lnTo>
                  <a:pt x="3875014" y="0"/>
                </a:lnTo>
                <a:lnTo>
                  <a:pt x="3875014" y="2892440"/>
                </a:lnTo>
                <a:lnTo>
                  <a:pt x="0" y="2892440"/>
                </a:lnTo>
                <a:lnTo>
                  <a:pt x="0" y="0"/>
                </a:lnTo>
                <a:close/>
              </a:path>
            </a:pathLst>
          </a:custGeom>
          <a:blipFill>
            <a:blip r:embed="rId3"/>
            <a:stretch>
              <a:fillRect l="0" t="-18424" r="0" b="-15545"/>
            </a:stretch>
          </a:blipFill>
        </p:spPr>
      </p:sp>
      <p:sp>
        <p:nvSpPr>
          <p:cNvPr name="Freeform 16" id="16"/>
          <p:cNvSpPr/>
          <p:nvPr/>
        </p:nvSpPr>
        <p:spPr>
          <a:xfrm flipH="false" flipV="false" rot="0">
            <a:off x="1028700" y="4117784"/>
            <a:ext cx="4408566" cy="2654582"/>
          </a:xfrm>
          <a:custGeom>
            <a:avLst/>
            <a:gdLst/>
            <a:ahLst/>
            <a:cxnLst/>
            <a:rect r="r" b="b" t="t" l="l"/>
            <a:pathLst>
              <a:path h="2654582" w="4408566">
                <a:moveTo>
                  <a:pt x="0" y="0"/>
                </a:moveTo>
                <a:lnTo>
                  <a:pt x="4408566" y="0"/>
                </a:lnTo>
                <a:lnTo>
                  <a:pt x="4408566" y="2654582"/>
                </a:lnTo>
                <a:lnTo>
                  <a:pt x="0" y="2654582"/>
                </a:lnTo>
                <a:lnTo>
                  <a:pt x="0" y="0"/>
                </a:lnTo>
                <a:close/>
              </a:path>
            </a:pathLst>
          </a:custGeom>
          <a:blipFill>
            <a:blip r:embed="rId4"/>
            <a:stretch>
              <a:fillRect l="0" t="-5257" r="0" b="-5257"/>
            </a:stretch>
          </a:blipFill>
        </p:spPr>
      </p:sp>
      <p:sp>
        <p:nvSpPr>
          <p:cNvPr name="Freeform 17" id="17"/>
          <p:cNvSpPr/>
          <p:nvPr/>
        </p:nvSpPr>
        <p:spPr>
          <a:xfrm flipH="false" flipV="false" rot="0">
            <a:off x="12152383" y="7111530"/>
            <a:ext cx="3925522" cy="2146770"/>
          </a:xfrm>
          <a:custGeom>
            <a:avLst/>
            <a:gdLst/>
            <a:ahLst/>
            <a:cxnLst/>
            <a:rect r="r" b="b" t="t" l="l"/>
            <a:pathLst>
              <a:path h="2146770" w="3925522">
                <a:moveTo>
                  <a:pt x="0" y="0"/>
                </a:moveTo>
                <a:lnTo>
                  <a:pt x="3925522" y="0"/>
                </a:lnTo>
                <a:lnTo>
                  <a:pt x="3925522" y="2146770"/>
                </a:lnTo>
                <a:lnTo>
                  <a:pt x="0" y="2146770"/>
                </a:lnTo>
                <a:lnTo>
                  <a:pt x="0" y="0"/>
                </a:lnTo>
                <a:close/>
              </a:path>
            </a:pathLst>
          </a:custGeom>
          <a:blipFill>
            <a:blip r:embed="rId5"/>
            <a:stretch>
              <a:fillRect l="0" t="0" r="0" b="0"/>
            </a:stretch>
          </a:blipFill>
        </p:spPr>
      </p:sp>
      <p:sp>
        <p:nvSpPr>
          <p:cNvPr name="TextBox 18" id="18"/>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9" id="19"/>
          <p:cNvSpPr txBox="true"/>
          <p:nvPr/>
        </p:nvSpPr>
        <p:spPr>
          <a:xfrm rot="0">
            <a:off x="1028700" y="9470020"/>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20" id="20"/>
          <p:cNvSpPr txBox="true"/>
          <p:nvPr/>
        </p:nvSpPr>
        <p:spPr>
          <a:xfrm rot="0">
            <a:off x="1028700" y="1574609"/>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Listen Later</a:t>
            </a:r>
          </a:p>
        </p:txBody>
      </p:sp>
      <p:sp>
        <p:nvSpPr>
          <p:cNvPr name="TextBox 21" id="21"/>
          <p:cNvSpPr txBox="true"/>
          <p:nvPr/>
        </p:nvSpPr>
        <p:spPr>
          <a:xfrm rot="0">
            <a:off x="984472" y="2403284"/>
            <a:ext cx="8905589" cy="14382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Users can add tracks to their "Lister Later" playlist to listen to them at their </a:t>
            </a:r>
            <a:r>
              <a:rPr lang="en-US" sz="3000">
                <a:solidFill>
                  <a:srgbClr val="841810"/>
                </a:solidFill>
                <a:latin typeface="Arial Bold"/>
              </a:rPr>
              <a:t>convenience and can even download the songs.</a:t>
            </a:r>
          </a:p>
        </p:txBody>
      </p:sp>
      <p:sp>
        <p:nvSpPr>
          <p:cNvPr name="TextBox 22" id="22"/>
          <p:cNvSpPr txBox="true"/>
          <p:nvPr/>
        </p:nvSpPr>
        <p:spPr>
          <a:xfrm rot="0">
            <a:off x="6770739" y="4577845"/>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Search Functionality</a:t>
            </a:r>
          </a:p>
        </p:txBody>
      </p:sp>
      <p:sp>
        <p:nvSpPr>
          <p:cNvPr name="TextBox 23" id="23"/>
          <p:cNvSpPr txBox="true"/>
          <p:nvPr/>
        </p:nvSpPr>
        <p:spPr>
          <a:xfrm rot="0">
            <a:off x="6770739" y="5198856"/>
            <a:ext cx="8905589" cy="14382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Robust search feature enables users to discover new music based on </a:t>
            </a:r>
            <a:r>
              <a:rPr lang="en-US" sz="3000">
                <a:solidFill>
                  <a:srgbClr val="841810"/>
                </a:solidFill>
                <a:latin typeface="Arial Bold"/>
              </a:rPr>
              <a:t>music title</a:t>
            </a:r>
            <a:r>
              <a:rPr lang="en-US" sz="3000">
                <a:solidFill>
                  <a:srgbClr val="841810"/>
                </a:solidFill>
                <a:latin typeface="Arial"/>
              </a:rPr>
              <a:t>. The top search results will be displayed.</a:t>
            </a:r>
          </a:p>
        </p:txBody>
      </p:sp>
      <p:sp>
        <p:nvSpPr>
          <p:cNvPr name="TextBox 24" id="24"/>
          <p:cNvSpPr txBox="true"/>
          <p:nvPr/>
        </p:nvSpPr>
        <p:spPr>
          <a:xfrm rot="0">
            <a:off x="2635933" y="9470020"/>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rPr>
              <a:t>Features</a:t>
            </a:r>
          </a:p>
        </p:txBody>
      </p:sp>
      <p:sp>
        <p:nvSpPr>
          <p:cNvPr name="TextBox 25" id="25"/>
          <p:cNvSpPr txBox="true"/>
          <p:nvPr/>
        </p:nvSpPr>
        <p:spPr>
          <a:xfrm rot="0">
            <a:off x="1028700" y="7248616"/>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Listening History</a:t>
            </a:r>
          </a:p>
        </p:txBody>
      </p:sp>
      <p:sp>
        <p:nvSpPr>
          <p:cNvPr name="TextBox 26" id="26"/>
          <p:cNvSpPr txBox="true"/>
          <p:nvPr/>
        </p:nvSpPr>
        <p:spPr>
          <a:xfrm rot="0">
            <a:off x="1028700" y="7867741"/>
            <a:ext cx="10342477" cy="9810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Track listening history to </a:t>
            </a:r>
            <a:r>
              <a:rPr lang="en-US" sz="3000">
                <a:solidFill>
                  <a:srgbClr val="841810"/>
                </a:solidFill>
                <a:latin typeface="Arial Bold"/>
              </a:rPr>
              <a:t>revisit favorite songs</a:t>
            </a:r>
            <a:r>
              <a:rPr lang="en-US" sz="3000">
                <a:solidFill>
                  <a:srgbClr val="841810"/>
                </a:solidFill>
                <a:latin typeface="Arial"/>
              </a:rPr>
              <a:t> and discover new ones based on past preferences.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501075" y="3336503"/>
            <a:ext cx="5733313" cy="4586651"/>
          </a:xfrm>
          <a:custGeom>
            <a:avLst/>
            <a:gdLst/>
            <a:ahLst/>
            <a:cxnLst/>
            <a:rect r="r" b="b" t="t" l="l"/>
            <a:pathLst>
              <a:path h="4586651" w="5733313">
                <a:moveTo>
                  <a:pt x="0" y="0"/>
                </a:moveTo>
                <a:lnTo>
                  <a:pt x="5733313" y="0"/>
                </a:lnTo>
                <a:lnTo>
                  <a:pt x="5733313" y="4586650"/>
                </a:lnTo>
                <a:lnTo>
                  <a:pt x="0" y="4586650"/>
                </a:lnTo>
                <a:lnTo>
                  <a:pt x="0" y="0"/>
                </a:lnTo>
                <a:close/>
              </a:path>
            </a:pathLst>
          </a:custGeom>
          <a:blipFill>
            <a:blip r:embed="rId4"/>
            <a:stretch>
              <a:fillRect l="0" t="0" r="0" b="0"/>
            </a:stretch>
          </a:blipFill>
          <a:ln w="19050" cap="sq">
            <a:solidFill>
              <a:srgbClr val="000000"/>
            </a:solidFill>
            <a:prstDash val="solid"/>
            <a:miter/>
          </a:ln>
        </p:spPr>
      </p:sp>
      <p:sp>
        <p:nvSpPr>
          <p:cNvPr name="Freeform 16" id="16"/>
          <p:cNvSpPr/>
          <p:nvPr/>
        </p:nvSpPr>
        <p:spPr>
          <a:xfrm flipH="false" flipV="false" rot="0">
            <a:off x="6531803" y="3318608"/>
            <a:ext cx="5953162" cy="4604546"/>
          </a:xfrm>
          <a:custGeom>
            <a:avLst/>
            <a:gdLst/>
            <a:ahLst/>
            <a:cxnLst/>
            <a:rect r="r" b="b" t="t" l="l"/>
            <a:pathLst>
              <a:path h="4604546" w="5953162">
                <a:moveTo>
                  <a:pt x="0" y="0"/>
                </a:moveTo>
                <a:lnTo>
                  <a:pt x="5953162" y="0"/>
                </a:lnTo>
                <a:lnTo>
                  <a:pt x="5953162" y="4604545"/>
                </a:lnTo>
                <a:lnTo>
                  <a:pt x="0" y="4604545"/>
                </a:lnTo>
                <a:lnTo>
                  <a:pt x="0" y="0"/>
                </a:lnTo>
                <a:close/>
              </a:path>
            </a:pathLst>
          </a:custGeom>
          <a:blipFill>
            <a:blip r:embed="rId5"/>
            <a:stretch>
              <a:fillRect l="-5492" t="0" r="-2840" b="-388"/>
            </a:stretch>
          </a:blipFill>
          <a:ln w="19050" cap="sq">
            <a:solidFill>
              <a:srgbClr val="000000"/>
            </a:solidFill>
            <a:prstDash val="solid"/>
            <a:miter/>
          </a:ln>
        </p:spPr>
      </p:sp>
      <p:sp>
        <p:nvSpPr>
          <p:cNvPr name="Freeform 17" id="17"/>
          <p:cNvSpPr/>
          <p:nvPr/>
        </p:nvSpPr>
        <p:spPr>
          <a:xfrm flipH="false" flipV="false" rot="0">
            <a:off x="12838884" y="3336503"/>
            <a:ext cx="4921925" cy="4586651"/>
          </a:xfrm>
          <a:custGeom>
            <a:avLst/>
            <a:gdLst/>
            <a:ahLst/>
            <a:cxnLst/>
            <a:rect r="r" b="b" t="t" l="l"/>
            <a:pathLst>
              <a:path h="4586651" w="4921925">
                <a:moveTo>
                  <a:pt x="0" y="0"/>
                </a:moveTo>
                <a:lnTo>
                  <a:pt x="4921924" y="0"/>
                </a:lnTo>
                <a:lnTo>
                  <a:pt x="4921924" y="4586650"/>
                </a:lnTo>
                <a:lnTo>
                  <a:pt x="0" y="4586650"/>
                </a:lnTo>
                <a:lnTo>
                  <a:pt x="0" y="0"/>
                </a:lnTo>
                <a:close/>
              </a:path>
            </a:pathLst>
          </a:custGeom>
          <a:blipFill>
            <a:blip r:embed="rId6"/>
            <a:stretch>
              <a:fillRect l="0" t="-3654" r="0" b="-3654"/>
            </a:stretch>
          </a:blipFill>
          <a:ln w="19050" cap="sq">
            <a:solidFill>
              <a:srgbClr val="000000"/>
            </a:solidFill>
            <a:prstDash val="solid"/>
            <a:miter/>
          </a:ln>
        </p:spPr>
      </p:sp>
      <p:sp>
        <p:nvSpPr>
          <p:cNvPr name="TextBox 18" id="18"/>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9" id="19"/>
          <p:cNvSpPr txBox="true"/>
          <p:nvPr/>
        </p:nvSpPr>
        <p:spPr>
          <a:xfrm rot="0">
            <a:off x="658787" y="1494358"/>
            <a:ext cx="5689314" cy="581025"/>
          </a:xfrm>
          <a:prstGeom prst="rect">
            <a:avLst/>
          </a:prstGeom>
        </p:spPr>
        <p:txBody>
          <a:bodyPr anchor="t" rtlCol="false" tIns="0" lIns="0" bIns="0" rIns="0">
            <a:spAutoFit/>
          </a:bodyPr>
          <a:lstStyle/>
          <a:p>
            <a:pPr algn="l">
              <a:lnSpc>
                <a:spcPts val="4079"/>
              </a:lnSpc>
            </a:pPr>
            <a:r>
              <a:rPr lang="en-US" sz="3399">
                <a:solidFill>
                  <a:srgbClr val="213163"/>
                </a:solidFill>
                <a:latin typeface="Arial Bold"/>
              </a:rPr>
              <a:t>Technology Used</a:t>
            </a:r>
          </a:p>
        </p:txBody>
      </p:sp>
      <p:sp>
        <p:nvSpPr>
          <p:cNvPr name="TextBox 20" id="20"/>
          <p:cNvSpPr txBox="true"/>
          <p:nvPr/>
        </p:nvSpPr>
        <p:spPr>
          <a:xfrm rot="0">
            <a:off x="-105987" y="2561158"/>
            <a:ext cx="6454088"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Frontend</a:t>
            </a:r>
          </a:p>
        </p:txBody>
      </p:sp>
      <p:sp>
        <p:nvSpPr>
          <p:cNvPr name="TextBox 21" id="21"/>
          <p:cNvSpPr txBox="true"/>
          <p:nvPr/>
        </p:nvSpPr>
        <p:spPr>
          <a:xfrm rot="0">
            <a:off x="5654471" y="2561158"/>
            <a:ext cx="6979058"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Backend</a:t>
            </a:r>
          </a:p>
        </p:txBody>
      </p:sp>
      <p:sp>
        <p:nvSpPr>
          <p:cNvPr name="TextBox 22" id="22"/>
          <p:cNvSpPr txBox="true"/>
          <p:nvPr/>
        </p:nvSpPr>
        <p:spPr>
          <a:xfrm rot="0">
            <a:off x="11810317" y="2561158"/>
            <a:ext cx="6979058"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Database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DAGBs1EGy_Q</dc:identifier>
  <dcterms:modified xsi:type="dcterms:W3CDTF">2011-08-01T06:04:30Z</dcterms:modified>
  <cp:revision>1</cp:revision>
  <dc:title>Music Web app using Django Framework-Navenesvar K (4040_LICET).pptx</dc:title>
</cp:coreProperties>
</file>